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5254AE6E-ACEC-452E-95C2-9BF69242F339}">
  <a:tblStyle styleId="{5254AE6E-ACEC-452E-95C2-9BF69242F339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Style>
        <a:fill>
          <a:solidFill>
            <a:srgbClr val="D0DEEF"/>
          </a:solidFill>
        </a:fill>
      </a:tcStyle>
    </a:band1H>
    <a:band1V>
      <a:tcStyle>
        <a:fill>
          <a:solidFill>
            <a:srgbClr val="D0DEEF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Shape 34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완성 품 연출 </a:t>
            </a:r>
          </a:p>
        </p:txBody>
      </p:sp>
      <p:sp>
        <p:nvSpPr>
          <p:cNvPr id="427" name="Shape 42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Shape 54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Shape 59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Shape 63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9" name="Shape 6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Shape 67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5" name="Shape 8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Shape 82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1" name="Shape 9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Shape 91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8" name="Shape 97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 </a:t>
            </a:r>
          </a:p>
        </p:txBody>
      </p:sp>
      <p:sp>
        <p:nvSpPr>
          <p:cNvPr id="979" name="Shape 97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0" name="Shape 106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</a:p>
        </p:txBody>
      </p:sp>
      <p:sp>
        <p:nvSpPr>
          <p:cNvPr id="1061" name="Shape 106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6" name="Shape 110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Shape 110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7" name="Shape 117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Shape 117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7" name="Shape 121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Shape 121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Shape 126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8" name="Shape 126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Shape 126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Shape 130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9" name="Shape 13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등급에 따라 복원 시간은 변경 되어집니다.</a:t>
            </a:r>
          </a:p>
        </p:txBody>
      </p:sp>
      <p:sp>
        <p:nvSpPr>
          <p:cNvPr id="1310" name="Shape 131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0" name="Shape 139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조각 등급 선택</a:t>
            </a:r>
          </a:p>
        </p:txBody>
      </p:sp>
      <p:sp>
        <p:nvSpPr>
          <p:cNvPr id="1391" name="Shape 139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Shape 148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0" name="Shape 149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Shape 157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4" name="Shape 157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Shape 165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4" name="Shape 165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Shape 173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3" name="Shape 173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Shape 17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2" name="Shape 179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Shape 188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2" name="Shape 188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Shape 191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11" name="Shape 19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Shape 191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Shape 197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5" name="Shape 19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6" name="Shape 197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Shape 202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9" name="Shape 202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Shape 203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Shape 207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0" name="Shape 208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Shape 214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41" name="Shape 214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2" name="Shape 214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Shape 217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7" name="Shape 217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8" name="Shape 217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4" name="Shape 223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Shape 229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98" name="Shape 229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9" name="Shape 229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Shape 237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0" name="Shape 23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Shape 238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Shape 246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6" name="Shape 24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7" name="Shape 246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Shape 256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63" name="Shape 256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4" name="Shape 256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Shape 264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0" name="Shape 265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공통 UI 사용</a:t>
            </a:r>
          </a:p>
        </p:txBody>
      </p:sp>
      <p:sp>
        <p:nvSpPr>
          <p:cNvPr id="2651" name="Shape 265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Shape 269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5" name="Shape 26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 옵션은 유물 max 레벨을 달성하여야 적용 되어집니다.</a:t>
            </a:r>
          </a:p>
        </p:txBody>
      </p:sp>
      <p:sp>
        <p:nvSpPr>
          <p:cNvPr id="2696" name="Shape 269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7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Shape 273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9" name="Shape 273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5등급 / 6등급</a:t>
            </a:r>
          </a:p>
        </p:txBody>
      </p:sp>
      <p:sp>
        <p:nvSpPr>
          <p:cNvPr id="2740" name="Shape 274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Shape 279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91" name="Shape 27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2" name="Shape 279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Shape 284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49" name="Shape 284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</a:p>
        </p:txBody>
      </p:sp>
      <p:sp>
        <p:nvSpPr>
          <p:cNvPr id="2850" name="Shape 285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Shape 290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07" name="Shape 290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</a:t>
            </a:r>
          </a:p>
        </p:txBody>
      </p:sp>
      <p:sp>
        <p:nvSpPr>
          <p:cNvPr id="2908" name="Shape 290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Shape 297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74" name="Shape 297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5" name="Shape 297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Shape 302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1" name="Shape 302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2" name="Shape 302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0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Shape 307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72" name="Shape 307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고려 청자</a:t>
            </a:r>
          </a:p>
        </p:txBody>
      </p:sp>
      <p:sp>
        <p:nvSpPr>
          <p:cNvPr id="3073" name="Shape 307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Shape 312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25" name="Shape 31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고려 청자</a:t>
            </a:r>
          </a:p>
        </p:txBody>
      </p:sp>
      <p:sp>
        <p:nvSpPr>
          <p:cNvPr id="3126" name="Shape 312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5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Shape 317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77" name="Shape 317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고려 청자 설명</a:t>
            </a:r>
          </a:p>
        </p:txBody>
      </p:sp>
      <p:sp>
        <p:nvSpPr>
          <p:cNvPr id="3178" name="Shape 317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Shape 323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5" name="Shape 323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4.png"/><Relationship Id="rId4" Type="http://schemas.openxmlformats.org/officeDocument/2006/relationships/image" Target="../media/image00.png"/><Relationship Id="rId5" Type="http://schemas.openxmlformats.org/officeDocument/2006/relationships/image" Target="../media/image02.png"/><Relationship Id="rId6" Type="http://schemas.openxmlformats.org/officeDocument/2006/relationships/image" Target="../media/image05.png"/><Relationship Id="rId7" Type="http://schemas.openxmlformats.org/officeDocument/2006/relationships/image" Target="../media/image01.png"/><Relationship Id="rId8" Type="http://schemas.openxmlformats.org/officeDocument/2006/relationships/image" Target="../media/image0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4.png"/><Relationship Id="rId4" Type="http://schemas.openxmlformats.org/officeDocument/2006/relationships/image" Target="../media/image00.png"/><Relationship Id="rId9" Type="http://schemas.openxmlformats.org/officeDocument/2006/relationships/image" Target="../media/image07.png"/><Relationship Id="rId5" Type="http://schemas.openxmlformats.org/officeDocument/2006/relationships/image" Target="../media/image05.png"/><Relationship Id="rId6" Type="http://schemas.openxmlformats.org/officeDocument/2006/relationships/image" Target="../media/image01.png"/><Relationship Id="rId7" Type="http://schemas.openxmlformats.org/officeDocument/2006/relationships/image" Target="../media/image03.png"/><Relationship Id="rId8" Type="http://schemas.openxmlformats.org/officeDocument/2006/relationships/image" Target="../media/image0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4.png"/><Relationship Id="rId4" Type="http://schemas.openxmlformats.org/officeDocument/2006/relationships/image" Target="../media/image00.png"/><Relationship Id="rId5" Type="http://schemas.openxmlformats.org/officeDocument/2006/relationships/image" Target="../media/image05.png"/><Relationship Id="rId6" Type="http://schemas.openxmlformats.org/officeDocument/2006/relationships/image" Target="../media/image01.png"/><Relationship Id="rId7" Type="http://schemas.openxmlformats.org/officeDocument/2006/relationships/image" Target="../media/image0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5.png"/><Relationship Id="rId4" Type="http://schemas.openxmlformats.org/officeDocument/2006/relationships/image" Target="../media/image04.png"/><Relationship Id="rId5" Type="http://schemas.openxmlformats.org/officeDocument/2006/relationships/image" Target="../media/image00.png"/><Relationship Id="rId6" Type="http://schemas.openxmlformats.org/officeDocument/2006/relationships/image" Target="../media/image01.png"/><Relationship Id="rId7" Type="http://schemas.openxmlformats.org/officeDocument/2006/relationships/image" Target="../media/image03.png"/><Relationship Id="rId8" Type="http://schemas.openxmlformats.org/officeDocument/2006/relationships/image" Target="../media/image0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09.png"/><Relationship Id="rId5" Type="http://schemas.openxmlformats.org/officeDocument/2006/relationships/image" Target="../media/image11.png"/><Relationship Id="rId6" Type="http://schemas.openxmlformats.org/officeDocument/2006/relationships/image" Target="../media/image08.png"/><Relationship Id="rId7" Type="http://schemas.openxmlformats.org/officeDocument/2006/relationships/hyperlink" Target="http://ppt/slides/slide31.xml" TargetMode="External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09.png"/><Relationship Id="rId5" Type="http://schemas.openxmlformats.org/officeDocument/2006/relationships/image" Target="../media/image11.png"/><Relationship Id="rId6" Type="http://schemas.openxmlformats.org/officeDocument/2006/relationships/image" Target="../media/image08.pn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09.png"/><Relationship Id="rId5" Type="http://schemas.openxmlformats.org/officeDocument/2006/relationships/image" Target="../media/image11.png"/><Relationship Id="rId6" Type="http://schemas.openxmlformats.org/officeDocument/2006/relationships/image" Target="../media/image08.png"/><Relationship Id="rId7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10" Type="http://schemas.openxmlformats.org/officeDocument/2006/relationships/image" Target="../media/image10.png"/><Relationship Id="rId9" Type="http://schemas.openxmlformats.org/officeDocument/2006/relationships/image" Target="../media/image05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03.png"/><Relationship Id="rId8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0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11" Type="http://schemas.openxmlformats.org/officeDocument/2006/relationships/image" Target="../media/image10.png"/><Relationship Id="rId10" Type="http://schemas.openxmlformats.org/officeDocument/2006/relationships/image" Target="../media/image07.png"/><Relationship Id="rId9" Type="http://schemas.openxmlformats.org/officeDocument/2006/relationships/image" Target="../media/image05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03.png"/><Relationship Id="rId8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03.png"/><Relationship Id="rId4" Type="http://schemas.openxmlformats.org/officeDocument/2006/relationships/image" Target="../media/image20.png"/><Relationship Id="rId10" Type="http://schemas.openxmlformats.org/officeDocument/2006/relationships/image" Target="../media/image10.png"/><Relationship Id="rId9" Type="http://schemas.openxmlformats.org/officeDocument/2006/relationships/image" Target="../media/image05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11" Type="http://schemas.openxmlformats.org/officeDocument/2006/relationships/image" Target="../media/image10.png"/><Relationship Id="rId10" Type="http://schemas.openxmlformats.org/officeDocument/2006/relationships/image" Target="../media/image05.png"/><Relationship Id="rId9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03.png"/><Relationship Id="rId8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Relationship Id="rId4" Type="http://schemas.openxmlformats.org/officeDocument/2006/relationships/image" Target="../media/image05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11" Type="http://schemas.openxmlformats.org/officeDocument/2006/relationships/image" Target="../media/image10.png"/><Relationship Id="rId10" Type="http://schemas.openxmlformats.org/officeDocument/2006/relationships/image" Target="../media/image05.png"/><Relationship Id="rId9" Type="http://schemas.openxmlformats.org/officeDocument/2006/relationships/image" Target="../media/image28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Relationship Id="rId8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05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10" Type="http://schemas.openxmlformats.org/officeDocument/2006/relationships/image" Target="../media/image32.png"/><Relationship Id="rId9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00.png"/><Relationship Id="rId4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0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3.png"/><Relationship Id="rId13" Type="http://schemas.openxmlformats.org/officeDocument/2006/relationships/image" Target="../media/image44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00.png"/><Relationship Id="rId4" Type="http://schemas.openxmlformats.org/officeDocument/2006/relationships/image" Target="../media/image35.png"/><Relationship Id="rId9" Type="http://schemas.openxmlformats.org/officeDocument/2006/relationships/image" Target="../media/image42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00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40.png"/><Relationship Id="rId8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Relationship Id="rId4" Type="http://schemas.openxmlformats.org/officeDocument/2006/relationships/image" Target="../media/image00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00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00.png"/><Relationship Id="rId4" Type="http://schemas.openxmlformats.org/officeDocument/2006/relationships/image" Target="../media/image46.png"/><Relationship Id="rId5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00.png"/><Relationship Id="rId4" Type="http://schemas.openxmlformats.org/officeDocument/2006/relationships/image" Target="../media/image38.png"/><Relationship Id="rId9" Type="http://schemas.openxmlformats.org/officeDocument/2006/relationships/image" Target="../media/image46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5.png"/><Relationship Id="rId8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Relationship Id="rId4" Type="http://schemas.openxmlformats.org/officeDocument/2006/relationships/image" Target="../media/image05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Relationship Id="rId7" Type="http://schemas.openxmlformats.org/officeDocument/2006/relationships/image" Target="../media/image46.png"/><Relationship Id="rId8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02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0" Type="http://schemas.openxmlformats.org/officeDocument/2006/relationships/image" Target="../media/image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02.png"/><Relationship Id="rId6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02.png"/><Relationship Id="rId6" Type="http://schemas.openxmlformats.org/officeDocument/2006/relationships/image" Target="../media/image48.png"/><Relationship Id="rId7" Type="http://schemas.openxmlformats.org/officeDocument/2006/relationships/image" Target="../media/image47.png"/><Relationship Id="rId8" Type="http://schemas.openxmlformats.org/officeDocument/2006/relationships/image" Target="../media/image3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Relationship Id="rId4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02.png"/><Relationship Id="rId6" Type="http://schemas.openxmlformats.org/officeDocument/2006/relationships/image" Target="../media/image48.png"/><Relationship Id="rId7" Type="http://schemas.openxmlformats.org/officeDocument/2006/relationships/image" Target="../media/image47.png"/><Relationship Id="rId8" Type="http://schemas.openxmlformats.org/officeDocument/2006/relationships/image" Target="../media/image3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Relationship Id="rId4" Type="http://schemas.openxmlformats.org/officeDocument/2006/relationships/image" Target="../media/image33.png"/><Relationship Id="rId5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Relationship Id="rId4" Type="http://schemas.openxmlformats.org/officeDocument/2006/relationships/image" Target="../media/image63.png"/><Relationship Id="rId5" Type="http://schemas.openxmlformats.org/officeDocument/2006/relationships/image" Target="../media/image53.png"/><Relationship Id="rId6" Type="http://schemas.openxmlformats.org/officeDocument/2006/relationships/image" Target="../media/image49.png"/><Relationship Id="rId7" Type="http://schemas.openxmlformats.org/officeDocument/2006/relationships/image" Target="../media/image23.png"/><Relationship Id="rId8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Relationship Id="rId4" Type="http://schemas.openxmlformats.org/officeDocument/2006/relationships/image" Target="../media/image63.png"/><Relationship Id="rId9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49.png"/><Relationship Id="rId7" Type="http://schemas.openxmlformats.org/officeDocument/2006/relationships/image" Target="../media/image23.png"/><Relationship Id="rId8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23.png"/><Relationship Id="rId5" Type="http://schemas.openxmlformats.org/officeDocument/2006/relationships/image" Target="../media/image54.png"/><Relationship Id="rId6" Type="http://schemas.openxmlformats.org/officeDocument/2006/relationships/image" Target="../media/image63.png"/><Relationship Id="rId7" Type="http://schemas.openxmlformats.org/officeDocument/2006/relationships/image" Target="../media/image53.png"/><Relationship Id="rId8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4.png"/><Relationship Id="rId4" Type="http://schemas.openxmlformats.org/officeDocument/2006/relationships/image" Target="../media/image63.png"/><Relationship Id="rId9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49.png"/><Relationship Id="rId7" Type="http://schemas.openxmlformats.org/officeDocument/2006/relationships/image" Target="../media/image23.png"/><Relationship Id="rId8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Relationship Id="rId4" Type="http://schemas.openxmlformats.org/officeDocument/2006/relationships/image" Target="../media/image23.png"/><Relationship Id="rId5" Type="http://schemas.openxmlformats.org/officeDocument/2006/relationships/image" Target="../media/image5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Relationship Id="rId4" Type="http://schemas.openxmlformats.org/officeDocument/2006/relationships/image" Target="../media/image88.png"/><Relationship Id="rId5" Type="http://schemas.openxmlformats.org/officeDocument/2006/relationships/image" Target="../media/image0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9.png"/><Relationship Id="rId4" Type="http://schemas.openxmlformats.org/officeDocument/2006/relationships/image" Target="../media/image3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00.png"/><Relationship Id="rId4" Type="http://schemas.openxmlformats.org/officeDocument/2006/relationships/image" Target="../media/image33.png"/><Relationship Id="rId5" Type="http://schemas.openxmlformats.org/officeDocument/2006/relationships/image" Target="../media/image59.png"/></Relationships>
</file>

<file path=ppt/slides/_rels/slide6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7.png"/><Relationship Id="rId13" Type="http://schemas.openxmlformats.org/officeDocument/2006/relationships/image" Target="../media/image71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73.png"/><Relationship Id="rId15" Type="http://schemas.openxmlformats.org/officeDocument/2006/relationships/image" Target="../media/image74.png"/><Relationship Id="rId14" Type="http://schemas.openxmlformats.org/officeDocument/2006/relationships/image" Target="../media/image72.png"/><Relationship Id="rId5" Type="http://schemas.openxmlformats.org/officeDocument/2006/relationships/image" Target="../media/image62.png"/><Relationship Id="rId6" Type="http://schemas.openxmlformats.org/officeDocument/2006/relationships/image" Target="../media/image65.png"/><Relationship Id="rId7" Type="http://schemas.openxmlformats.org/officeDocument/2006/relationships/image" Target="../media/image64.png"/><Relationship Id="rId8" Type="http://schemas.openxmlformats.org/officeDocument/2006/relationships/image" Target="../media/image70.png"/></Relationships>
</file>

<file path=ppt/slides/_rels/slide6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7.png"/><Relationship Id="rId13" Type="http://schemas.openxmlformats.org/officeDocument/2006/relationships/image" Target="../media/image71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73.png"/><Relationship Id="rId15" Type="http://schemas.openxmlformats.org/officeDocument/2006/relationships/image" Target="../media/image74.png"/><Relationship Id="rId14" Type="http://schemas.openxmlformats.org/officeDocument/2006/relationships/image" Target="../media/image72.png"/><Relationship Id="rId5" Type="http://schemas.openxmlformats.org/officeDocument/2006/relationships/image" Target="../media/image62.png"/><Relationship Id="rId6" Type="http://schemas.openxmlformats.org/officeDocument/2006/relationships/image" Target="../media/image65.png"/><Relationship Id="rId7" Type="http://schemas.openxmlformats.org/officeDocument/2006/relationships/image" Target="../media/image64.png"/><Relationship Id="rId8" Type="http://schemas.openxmlformats.org/officeDocument/2006/relationships/image" Target="../media/image7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00.png"/><Relationship Id="rId4" Type="http://schemas.openxmlformats.org/officeDocument/2006/relationships/image" Target="../media/image3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00.png"/><Relationship Id="rId4" Type="http://schemas.openxmlformats.org/officeDocument/2006/relationships/image" Target="../media/image33.png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image" Target="../media/image80.png"/><Relationship Id="rId1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6.png"/><Relationship Id="rId4" Type="http://schemas.openxmlformats.org/officeDocument/2006/relationships/image" Target="../media/image73.png"/><Relationship Id="rId9" Type="http://schemas.openxmlformats.org/officeDocument/2006/relationships/image" Target="../media/image75.png"/><Relationship Id="rId5" Type="http://schemas.openxmlformats.org/officeDocument/2006/relationships/image" Target="../media/image77.png"/><Relationship Id="rId6" Type="http://schemas.openxmlformats.org/officeDocument/2006/relationships/image" Target="../media/image76.png"/><Relationship Id="rId7" Type="http://schemas.openxmlformats.org/officeDocument/2006/relationships/image" Target="../media/image78.png"/><Relationship Id="rId8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image" Target="../media/image80.png"/><Relationship Id="rId10" Type="http://schemas.openxmlformats.org/officeDocument/2006/relationships/image" Target="../media/image79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6.png"/><Relationship Id="rId4" Type="http://schemas.openxmlformats.org/officeDocument/2006/relationships/image" Target="../media/image73.png"/><Relationship Id="rId9" Type="http://schemas.openxmlformats.org/officeDocument/2006/relationships/image" Target="../media/image75.png"/><Relationship Id="rId5" Type="http://schemas.openxmlformats.org/officeDocument/2006/relationships/image" Target="../media/image77.png"/><Relationship Id="rId6" Type="http://schemas.openxmlformats.org/officeDocument/2006/relationships/image" Target="../media/image76.png"/><Relationship Id="rId7" Type="http://schemas.openxmlformats.org/officeDocument/2006/relationships/image" Target="../media/image78.png"/><Relationship Id="rId8" Type="http://schemas.openxmlformats.org/officeDocument/2006/relationships/image" Target="../media/image85.png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0.png"/><Relationship Id="rId10" Type="http://schemas.openxmlformats.org/officeDocument/2006/relationships/image" Target="../media/image79.png"/><Relationship Id="rId13" Type="http://schemas.openxmlformats.org/officeDocument/2006/relationships/image" Target="../media/image81.png"/><Relationship Id="rId1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6.png"/><Relationship Id="rId4" Type="http://schemas.openxmlformats.org/officeDocument/2006/relationships/image" Target="../media/image73.png"/><Relationship Id="rId9" Type="http://schemas.openxmlformats.org/officeDocument/2006/relationships/image" Target="../media/image75.png"/><Relationship Id="rId5" Type="http://schemas.openxmlformats.org/officeDocument/2006/relationships/image" Target="../media/image77.png"/><Relationship Id="rId6" Type="http://schemas.openxmlformats.org/officeDocument/2006/relationships/image" Target="../media/image76.png"/><Relationship Id="rId7" Type="http://schemas.openxmlformats.org/officeDocument/2006/relationships/image" Target="../media/image78.png"/><Relationship Id="rId8" Type="http://schemas.openxmlformats.org/officeDocument/2006/relationships/image" Target="../media/image3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3.jpg"/><Relationship Id="rId4" Type="http://schemas.openxmlformats.org/officeDocument/2006/relationships/image" Target="../media/image82.jpg"/><Relationship Id="rId5" Type="http://schemas.openxmlformats.org/officeDocument/2006/relationships/image" Target="../media/image86.jpg"/><Relationship Id="rId6" Type="http://schemas.openxmlformats.org/officeDocument/2006/relationships/image" Target="../media/image8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유물 복원소 1.0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524000" y="360203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2016.10.06.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/>
        </p:nvSpPr>
        <p:spPr>
          <a:xfrm>
            <a:off x="1013629" y="667910"/>
            <a:ext cx="10667400" cy="4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등급은 데이터 테이블로 등급을 구성 하도록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등급에 따라 뒤 판 배경 색상을 변경 해주도록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1등급 : 흰색 / 유물 2등급 :  초록색 / 유물 3등급 :  파란색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4등급 : 보란색 / 유물 5등급 : 주황색 / 유물 6등급 :  황금색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유물은 공용 유물 / 국가 유물 모두 1~6등급 유물이 존재 합니다.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6등급이 제일 높은 등급 입니다.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조각 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조각 등급은 데이터 테이블로 등급을 구성 하도록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조각 등급에 따라 뒤 판 배경 색상을 변경 해주도록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유물조각 1등급 : 흰색 / 유물조각 2등급 :  초록색 / 유물조각 3등급 :  파란색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유물조각 4등급 : 보란색 / 유물조각 5등급 : 주황색 / 유물조각 6등급 :  황금색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유물조각은 공용 유물 / 국가 유물 모두 1~6등급 유물이 존재 합니다.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6등급이 제일 높은 등급 입니다.</a:t>
            </a:r>
          </a:p>
        </p:txBody>
      </p:sp>
      <p:sp>
        <p:nvSpPr>
          <p:cNvPr id="173" name="Shape 173"/>
          <p:cNvSpPr/>
          <p:nvPr/>
        </p:nvSpPr>
        <p:spPr>
          <a:xfrm>
            <a:off x="215538" y="142595"/>
            <a:ext cx="14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1013629" y="667910"/>
            <a:ext cx="10667400" cy="50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은화(유물/위인 카드에서 사용 되어지는 재화)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은화는 구매를 통해서 획득 할 수 없습니다.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은화는 약탈을 통해서는 획득 되지 않는 재화 입니다.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은화는 자원 채집을 통해서 획득 할 수 없는 재화 입니다.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은화는 싱글 전투 , 집결 전투에서 승리 시 획득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은화는 필드 유적 보상 , 여신의 샘 , 통합보상 시스템 테이블 , 마차 보상 , 상점에서 획득이 가능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은화는 유물을 유물 강화 시 사용 하게 되어집니다.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은화는 위인 카드 구매 시 사용 하게 되어집니다.(위인 카드 자세한 내용은 위인카드 기획서 참고 해주세요)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전투를 통해서 획득 한 “ 은화 ”는 메일(전투보고) 에서 획득 한 은화 정보를 알려 주도록 합니다.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은화(전투 승리 보상)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은화는 싱글 전투 , 집결 전투에서 승리 시 획득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전투 승리 시 사망병의 전투력을 계산 하여 은화를 지급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은화 싱글, 집결 지급 계산 방식 : (사망병 전체 전투력 * 0.1 %) * M개 은화 = 지급 되는 은화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M개 은화는 데이터 테이블에 넣어 주도록 합니다.(0.1%는 고정으로 처리 합니다)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 전투도 마찬 가지로 개인 별 사망 인원을 가지고 계산 합니다.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215538" y="142595"/>
            <a:ext cx="14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1013629" y="667910"/>
            <a:ext cx="10667400" cy="4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유물 조각 전투 승리 보상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싱글 전투 , 집결 전투에서 승리 시 유물 조각을 획득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전투에서 패배 시 유물 조각은 획득 할 수 없습니다.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중세시대 마을 회관 n 레벨 이상의 마을을 공격 하여 승리 시 “해당 국가 유물의 조각”을 확률에 의해서 획득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방어자 마을 회관 레벨의 의해서 조각을 획득 할 수 있는 최종 개수가 정해 집니다.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데이터 테이블 구성 하도록 합니다.(1레벨 ~ 30레벨) MAX 레벨 까지 데이터를 입력 하며, 중세 시대 마을 회관 n레벨 이하는 0%로 처리 하여 조각이 나오지 못하도록 합니다. 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조각의 개수는 사망병 전체 전투력을 가지고 기본 개수가 정해집니다.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데이터 테이블 구성 하도록 합니다.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조각 지급 방식 : (사망병 전체 전투력 * 0.1%)*방어자 마을 회관 레벨 % = 최종 조각의 개수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방어자 마을 회관 레벨 %는 데이터 테이블로 구성(0.1%는 고정으로 처리 합니다)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 전투도 마찬 가지로 개인 별 사망 인원을 가지고 계산 합니다.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조각의 종류는 조각 획득 확률에 의해 지급 하도록 합니다.</a:t>
            </a:r>
          </a:p>
          <a:p>
            <a:pPr indent="-304800" lvl="3" marL="1828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-US" sz="1200">
                <a:solidFill>
                  <a:schemeClr val="dk1"/>
                </a:solidFill>
              </a:rPr>
              <a:t>조각의 종류는 방어자 국가와 동일한 타입의 유물 조각 갯수에따라 동일한 확률을 가집니다.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215538" y="142595"/>
            <a:ext cx="14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1013629" y="667910"/>
            <a:ext cx="106674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복원은 유물의 조각 합쳐서 완성품 유물을 만드는 기능을 유물 복원 이라고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유물은 6개의 등급이 존재 합니다. (1등급 ~ 6등급 까지 유물이 존재 합니다 조각 하고 동일 한 등급이 존재)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리스트에서 복원할 유물을 선택 하여 유물을 복원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유물을 복원 하기 위해서는 유물 하고 동일 한 4개의 유물 조각이 필요 합니다.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고려 청자 유물 복원을 위해서는 고려 청자 조각이 필요함.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시 들어가는 조각에 등급은 상관 없이 4개 조각을 넣으면 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시 조각에 등급이 높으면 상위 등급 유물이 나올 수 있는 확률이 높아 집니다.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유물 조각에 따라 복원 시 나올 수 있는 유물의 등급의 확률은 데이터 테이블로 처리 하도록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유물을 복원을 진행 시 사용 되어진 유물 조각은 소멸 되어지게 되어집니다.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유물 복원 진행 시 취소는 불가능 하기 때문에 조각은 바로 소멸 되어지면 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유물을 복원 작업은 동시 여러 개의 복원을 진행 할 수 없습니다.(한 개만 복원 가능)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복원은 연맹 지원을 요청할 수 있으며 이를 통해서 복원 시간이 감소 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UI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리스트 화면에서 유물 조각이 있어 만들 수 있는 유물은 “복원” 버튼이 색상이 변경 되어집니다.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리스트에서 유물 복원을 진행 하고 있으면 복원 버튼이 “보기” 버튼으로 변경 되어집니다.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보기 버튼을 통해서 유물 복원 진행 상태를 확인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리스트에서 유물 레벨 정보 및 유물 옵션 및 수치 정보를 보여주도록 합니다.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유물 수치 정보는 LV1 / 6등급에 수치 정보를 보여줍니다.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보관함 버튼을 통해서 바로 보관함으로 이동이 가능 합니다.</a:t>
            </a:r>
          </a:p>
        </p:txBody>
      </p:sp>
      <p:sp>
        <p:nvSpPr>
          <p:cNvPr id="191" name="Shape 191"/>
          <p:cNvSpPr/>
          <p:nvPr/>
        </p:nvSpPr>
        <p:spPr>
          <a:xfrm>
            <a:off x="215538" y="142595"/>
            <a:ext cx="14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1013629" y="667910"/>
            <a:ext cx="10667400" cy="48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시간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시 조각 등급에 따라 등급이 결정 되어지고 등급이 결정 되어짐에 따라 유물 복원 하는 시간이 틀리게 적용 되어집니다.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등급에 따른 시간은 데이터 테이블로 관리 하며, 유물 등급이 높을 수록 유물 복원 하는 시간이 오래 걸리게 되어집니다.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유물 복원 시간은 대략 최소 등급이 20분  / 최대 등급 2시간 정도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시간이 모두 완료 되어지면 LV1 유물을 획득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진행 상태에서 “ 크라운 “ 을 소모하여 즉시 유물을 복원 할 수 있습니다.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유물 복원 시간에 따라 크라운 가격은 변경 되어집니다.</a:t>
            </a: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(이 부분은 공통 시간에 따른 크라운 비용 동일 규칙 사용)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등급에 따른 레벨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유물은 6등급이 존재 하며, 등급 마다 최대 레벨이 틀립니다.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1등급 레벨 : 최대 5레벨 (1~5레벨 까지 강화를 통해서 상승 시킬 수 있습니다)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2등급 레벨 : 최대 10레벨 (1~10레벨 까지 강화를 통해서 상승 시킬 수 있습니다)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3등급 레벨 : 최대 15레벨 (1~15레벨 까지 강화를 통해서 상승 시킬 수 있습니다)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4등급 레벨 : 최대 20레벨 (1~20레벨 까지 강화를 통해서 상승 시킬 수 있습니다)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5등급 레벨 : 최대 25레벨 (1~25레벨 까지 강화를 통해서 상승 시킬 수 있습니다)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6등급 레벨 : 최대 30레벨 (1~30레벨 까지 강화를 통해서 상승 시킬 수 있습니다)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등급 마다 1레벨 옵션 수치가 틀리게 처기 되어야 하기 때문에 데이터 테이블은 등급에 따라 레벨 정보 구성</a:t>
            </a:r>
          </a:p>
        </p:txBody>
      </p:sp>
      <p:sp>
        <p:nvSpPr>
          <p:cNvPr id="197" name="Shape 197"/>
          <p:cNvSpPr/>
          <p:nvPr/>
        </p:nvSpPr>
        <p:spPr>
          <a:xfrm>
            <a:off x="215538" y="142595"/>
            <a:ext cx="14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1013629" y="667910"/>
            <a:ext cx="106674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등급에 따른 옵션 개수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등급에 따라 옵션의 개수가 틀립니다.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1등급 : 최대 2개 옵션 (유물 번호 데이터 테이블 1000번 부터 사용 / 옵션 구분 1 , 2)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2등급 : 최대 2개 옵션 (유물 번호 데이터 테이블 2000번 부터 사용 / 옵션 구분 1 , 2)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3등급 : 최대 2개 옵션 (유물 번호 데이터 테이블 3000번 부터 사용 / 옵션 구분 1 , 2)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4등급 : 최대 3개 옵션 (유물 번호 데이터 테이블 4000번 부터 사용 / 옵션 구분 1 , 2, 3)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5등급 : 최대 3개 옵션 (유물 번호 데이터 테이블 5000번 부터 사용 / 옵션 구분 1 , 2, 3)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6등급 : 최대 4개 옵션 (유물 번호 데이터 테이블 6000번 부터 사용 / 옵션 구분 1 , 2, 3, 4)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 유물의 등급에 따른 옵션은 데이터 테이블 구성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레벨 옵션 수치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레벨 상승 함에 따라 유물 옵션 수치가 상승 하게 되어집니다.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옵션 수치는 소수점 두 자리 까지 사용 합니다.(ex : 건물 건설 속도 상승 : 15.99%)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동일 한 유물 이라도 1~6 등급에 따라 적용 받는 수치가 틀립니다.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유물이 동일 한 레벨이라도 등급에 따라 수치가 틀립니다.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한 개 마다 유물의 등급(6개) + 최대 레벨(30) 데이터까지 사용 합니다.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유물은 라이브를 통해서 등급에 따른 레벨 상향 / 등급이 추가 될 수 있습니다.(이 부분은 고려 하여 작업을 하면 좋을거 같습니다.)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1안 ) 유물 최대 레벨을 상승 시킴(6등급 30레벨에서 &gt; 35레벨 변경)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2안 ) 유물 최대 등급 변경 (6등급 30레벨 &gt; 7등급 35레벨)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215538" y="142595"/>
            <a:ext cx="14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1013629" y="667910"/>
            <a:ext cx="10667400" cy="6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 효과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유물은 유물을 장착 한 개수의 따라 옵션의 개수가 틀리게 적용 되어집니다.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3개 장착 : 1개 옵션 적용(6개의 유물 중 3개를 장착 하면 1번 옵션 및 수치가 적용 되어집니다)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6개 장착 : 2개 옵션 적용(6개의 유물 중 6개를 장착 하면 1,2번 옵션 및 수치가 적용 되어집니다)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 구성은 5,6등급 유물을 가지고만 진행 하도록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 그룹을 데이터 테이블에 구성 하도록 하도록 하며, 해당 그룹에 속해 있는 유물을 장착 하여야 해당 효과를 받습니다.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그룹 구성은 5등급 , 6등급 유물을 합쳐서 구성 하지 않습니다.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5등급은 5등급 유물만을 가지고 구성 / 6등급은 6등급 유물만 가지고 구성)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장착 한 개수에 따라 옵션의 개수 및 수치를 적용 해주도록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유물을 장착 하여도 최대 레벨이 되지 않은 유물은 세트 효과를 받을 수 없습니다.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5등급 최대 레벨 25  / 6등급 최대 레벨 30 상태에 유물을 장착 하여야만 세트 효과를 받을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효과 옵션은 유물에서 사용 하는 동일한 옵션 사용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효과 옵션 및 수치는 기본 장비 장착 한 수치 하고 상관 없이 추가로 + n% 만큼 적용 하게 되어집니다.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 효과는 (국가 유물 12개 * 국가 8개 ) = 96개의 유물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96개 유물 / 6(세트 유물) = 12개 세트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12개 세트 * 2개 등급 = 24개의 세트 그룹 구성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세트 유물 구성은 등급 구성을 포함 하여 24개로 구성 되어질 예정 입니다.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공용 유물은 누구나 획득 할 수 있는 유물이라 세트 구성을 하지 않습니다.</a:t>
            </a:r>
          </a:p>
        </p:txBody>
      </p:sp>
      <p:sp>
        <p:nvSpPr>
          <p:cNvPr id="209" name="Shape 209"/>
          <p:cNvSpPr/>
          <p:nvPr/>
        </p:nvSpPr>
        <p:spPr>
          <a:xfrm>
            <a:off x="215538" y="142595"/>
            <a:ext cx="14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215538" y="142595"/>
            <a:ext cx="14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1013629" y="667910"/>
            <a:ext cx="10667400" cy="5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보관함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보관함은 두 개의 인벤토리로 구성 되어집니다(유물 조각 인벤토리 / 유물 완성품 인벤토리)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조각 인벤토리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조각은 동일한 조각 및 등급이 같다면 묶어서 관리를 하도록 합니다.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조각 인벤토리에서 보유 하고 유물 조각을 선택 하여 합성을 진행 할 수 있습니다.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조각 인벤토리 제한은 720개 구성으로 제한을 두도록 합니다.(제한이 필요 없다면 이 부분은 고려 하지 않아도 됩니다)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동일한 유물 조각은 묶어서 관리 하게 되는데 이 부분은 제한 없도록 합니다.(이 부분은 기본 인벤토리 하고 동이 규칙 사용)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완성품 인벤토리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완성품은 유물 마다 레벨이 틀리게 관리 되어서 유물 마다 개별 관리 하도록 합니다.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유물을 선택 하여 유물 레벨 정보 및 유물 옵션 정보 수치를 확인 할 수 있습니다.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유물을 선택 하여 유물 장착 / 유물 강화 / 유물 해제 기능을 사용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장착 되어진 유물 : 유물 강화 , 유물 해제 가능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장착 되지 않은 유물 : 유물 강화, 유물 장착 가능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장착 되어진 유물은 체크 표시를 해주도록 합니다.(장착 되어진 표시)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유물 인벤토리 제한은 200개로 제한을 두도록 합니다.(장착 한 유물 포함)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200개 이상 유물을 보유 하고 있는 상태에서는 유물 복원은 불가능 합니다.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안내 팝업 창 호출 ▶ 유물 보관함 보유 공간을 초과 하였습니다.  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013629" y="667910"/>
            <a:ext cx="9847200" cy="4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조각 합성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동일 한 유물조각(테이블의 동일 한 번호 의 조각) 1등급 4개를 가지고 합성을 통해서 상위 등급에 유물 조각을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획득 할 수 있습니다. 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동일 등급에 조각이 부족 하면 합성은 불가능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1등급 ~ 5등급 까지 동일하게 동일 등급에 조각 4개를 가지고 합성 시 상위 등급에 유물 조각을 획득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6등급 조각은 상위 단계로 올라갈 수 없으므로 합성이 불가능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동일 한 유물 조각을 가지고 합성이 가능 하며, 결과는 재료로 사용한 조각에 상위 등급에 재료가 나오게 되어집니다.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합성 시 실패 확률은 존재 하지 않습니다.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조각 합성 시 비용은 발생 하지 않습니다.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조각 합성 시간은 존재 하지 않고 즉시 합성 되어집니다.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합성 시 사용한 유물 조각은 합성과 동시에 소멸 되어집니다.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조각 합성 화면에서 유물 복원 버튼을 통해 바로 이동 할 수 있는 기능 제공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라이브 업데이트를 통해서 7등급이 나올 수 있으므로 6등급 조각이 합성 되어질 수 있도록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215538" y="142595"/>
            <a:ext cx="173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조각 합성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204548" y="142595"/>
            <a:ext cx="245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조각 합성  flow</a:t>
            </a:r>
          </a:p>
        </p:txBody>
      </p:sp>
      <p:sp>
        <p:nvSpPr>
          <p:cNvPr id="229" name="Shape 229"/>
          <p:cNvSpPr/>
          <p:nvPr/>
        </p:nvSpPr>
        <p:spPr>
          <a:xfrm>
            <a:off x="580979" y="922466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</a:t>
            </a:r>
          </a:p>
        </p:txBody>
      </p:sp>
      <p:sp>
        <p:nvSpPr>
          <p:cNvPr id="230" name="Shape 230"/>
          <p:cNvSpPr/>
          <p:nvPr/>
        </p:nvSpPr>
        <p:spPr>
          <a:xfrm>
            <a:off x="580979" y="1576891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 선택</a:t>
            </a:r>
          </a:p>
        </p:txBody>
      </p:sp>
      <p:cxnSp>
        <p:nvCxnSpPr>
          <p:cNvPr id="231" name="Shape 231"/>
          <p:cNvCxnSpPr>
            <a:stCxn id="229" idx="2"/>
            <a:endCxn id="230" idx="0"/>
          </p:cNvCxnSpPr>
          <p:nvPr/>
        </p:nvCxnSpPr>
        <p:spPr>
          <a:xfrm>
            <a:off x="1255829" y="1336766"/>
            <a:ext cx="0" cy="240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32" name="Shape 232"/>
          <p:cNvCxnSpPr>
            <a:stCxn id="230" idx="3"/>
          </p:cNvCxnSpPr>
          <p:nvPr/>
        </p:nvCxnSpPr>
        <p:spPr>
          <a:xfrm flipH="1" rot="10800000">
            <a:off x="1930679" y="1129441"/>
            <a:ext cx="433800" cy="6546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33" name="Shape 233"/>
          <p:cNvSpPr/>
          <p:nvPr/>
        </p:nvSpPr>
        <p:spPr>
          <a:xfrm>
            <a:off x="2374184" y="922049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보관함 액션 아이콘 클릭</a:t>
            </a:r>
          </a:p>
        </p:txBody>
      </p:sp>
      <p:sp>
        <p:nvSpPr>
          <p:cNvPr id="234" name="Shape 234"/>
          <p:cNvSpPr/>
          <p:nvPr/>
        </p:nvSpPr>
        <p:spPr>
          <a:xfrm>
            <a:off x="4144955" y="921526"/>
            <a:ext cx="1349700" cy="413700"/>
          </a:xfrm>
          <a:prstGeom prst="frame">
            <a:avLst>
              <a:gd fmla="val 8275" name="adj1"/>
            </a:avLst>
          </a:prstGeom>
          <a:solidFill>
            <a:srgbClr val="FFD966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조각이 존재 하는가 ?</a:t>
            </a:r>
          </a:p>
        </p:txBody>
      </p:sp>
      <p:cxnSp>
        <p:nvCxnSpPr>
          <p:cNvPr id="235" name="Shape 235"/>
          <p:cNvCxnSpPr>
            <a:stCxn id="233" idx="3"/>
            <a:endCxn id="234" idx="1"/>
          </p:cNvCxnSpPr>
          <p:nvPr/>
        </p:nvCxnSpPr>
        <p:spPr>
          <a:xfrm flipH="1" rot="10800000">
            <a:off x="3723884" y="1128299"/>
            <a:ext cx="421200" cy="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36" name="Shape 236"/>
          <p:cNvSpPr/>
          <p:nvPr/>
        </p:nvSpPr>
        <p:spPr>
          <a:xfrm>
            <a:off x="4819769" y="1335145"/>
            <a:ext cx="3867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</a:p>
        </p:txBody>
      </p:sp>
      <p:sp>
        <p:nvSpPr>
          <p:cNvPr id="237" name="Shape 237"/>
          <p:cNvSpPr/>
          <p:nvPr/>
        </p:nvSpPr>
        <p:spPr>
          <a:xfrm>
            <a:off x="5915726" y="920965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합성 할 조각 선택</a:t>
            </a:r>
          </a:p>
        </p:txBody>
      </p:sp>
      <p:cxnSp>
        <p:nvCxnSpPr>
          <p:cNvPr id="238" name="Shape 238"/>
          <p:cNvCxnSpPr>
            <a:stCxn id="234" idx="3"/>
            <a:endCxn id="237" idx="1"/>
          </p:cNvCxnSpPr>
          <p:nvPr/>
        </p:nvCxnSpPr>
        <p:spPr>
          <a:xfrm flipH="1" rot="10800000">
            <a:off x="5494655" y="1128076"/>
            <a:ext cx="4212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39" name="Shape 239"/>
          <p:cNvSpPr/>
          <p:nvPr/>
        </p:nvSpPr>
        <p:spPr>
          <a:xfrm>
            <a:off x="4068330" y="1550192"/>
            <a:ext cx="1484700" cy="4557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조각이 존재 하지 않으면 합성 화면 진입 불가</a:t>
            </a:r>
          </a:p>
        </p:txBody>
      </p:sp>
      <p:cxnSp>
        <p:nvCxnSpPr>
          <p:cNvPr id="240" name="Shape 240"/>
          <p:cNvCxnSpPr>
            <a:stCxn id="234" idx="2"/>
            <a:endCxn id="239" idx="0"/>
          </p:cNvCxnSpPr>
          <p:nvPr/>
        </p:nvCxnSpPr>
        <p:spPr>
          <a:xfrm flipH="1">
            <a:off x="4810805" y="1335226"/>
            <a:ext cx="9000" cy="21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41" name="Shape 241"/>
          <p:cNvSpPr/>
          <p:nvPr/>
        </p:nvSpPr>
        <p:spPr>
          <a:xfrm>
            <a:off x="5477378" y="884140"/>
            <a:ext cx="455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</a:p>
        </p:txBody>
      </p:sp>
      <p:cxnSp>
        <p:nvCxnSpPr>
          <p:cNvPr id="242" name="Shape 242"/>
          <p:cNvCxnSpPr/>
          <p:nvPr/>
        </p:nvCxnSpPr>
        <p:spPr>
          <a:xfrm flipH="1" rot="10800000">
            <a:off x="7282557" y="1127833"/>
            <a:ext cx="4212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43" name="Shape 243"/>
          <p:cNvSpPr/>
          <p:nvPr/>
        </p:nvSpPr>
        <p:spPr>
          <a:xfrm>
            <a:off x="7691728" y="910745"/>
            <a:ext cx="1349700" cy="413700"/>
          </a:xfrm>
          <a:prstGeom prst="frame">
            <a:avLst>
              <a:gd fmla="val 8275" name="adj1"/>
            </a:avLst>
          </a:prstGeom>
          <a:solidFill>
            <a:srgbClr val="FFD966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 한 조각이 4개 이상 보유 하고 있는가 ?</a:t>
            </a:r>
          </a:p>
        </p:txBody>
      </p:sp>
      <p:sp>
        <p:nvSpPr>
          <p:cNvPr id="244" name="Shape 244"/>
          <p:cNvSpPr/>
          <p:nvPr/>
        </p:nvSpPr>
        <p:spPr>
          <a:xfrm>
            <a:off x="9462499" y="910194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조각 합성 불가</a:t>
            </a:r>
          </a:p>
        </p:txBody>
      </p:sp>
      <p:cxnSp>
        <p:nvCxnSpPr>
          <p:cNvPr id="245" name="Shape 245"/>
          <p:cNvCxnSpPr>
            <a:stCxn id="243" idx="3"/>
            <a:endCxn id="244" idx="1"/>
          </p:cNvCxnSpPr>
          <p:nvPr/>
        </p:nvCxnSpPr>
        <p:spPr>
          <a:xfrm flipH="1" rot="10800000">
            <a:off x="9041428" y="1117295"/>
            <a:ext cx="4212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46" name="Shape 246"/>
          <p:cNvSpPr/>
          <p:nvPr/>
        </p:nvSpPr>
        <p:spPr>
          <a:xfrm>
            <a:off x="9008031" y="884140"/>
            <a:ext cx="455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</a:p>
        </p:txBody>
      </p:sp>
      <p:sp>
        <p:nvSpPr>
          <p:cNvPr id="247" name="Shape 247"/>
          <p:cNvSpPr/>
          <p:nvPr/>
        </p:nvSpPr>
        <p:spPr>
          <a:xfrm>
            <a:off x="8352495" y="1345104"/>
            <a:ext cx="40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</a:p>
        </p:txBody>
      </p:sp>
      <p:sp>
        <p:nvSpPr>
          <p:cNvPr id="248" name="Shape 248"/>
          <p:cNvSpPr/>
          <p:nvPr/>
        </p:nvSpPr>
        <p:spPr>
          <a:xfrm>
            <a:off x="7686497" y="1580861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조각 합성 가능</a:t>
            </a:r>
          </a:p>
        </p:txBody>
      </p:sp>
      <p:cxnSp>
        <p:nvCxnSpPr>
          <p:cNvPr id="249" name="Shape 249"/>
          <p:cNvCxnSpPr>
            <a:endCxn id="248" idx="0"/>
          </p:cNvCxnSpPr>
          <p:nvPr/>
        </p:nvCxnSpPr>
        <p:spPr>
          <a:xfrm>
            <a:off x="8361347" y="1345061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50" name="Shape 250"/>
          <p:cNvSpPr/>
          <p:nvPr/>
        </p:nvSpPr>
        <p:spPr>
          <a:xfrm>
            <a:off x="8369699" y="2003358"/>
            <a:ext cx="40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</a:p>
        </p:txBody>
      </p:sp>
      <p:cxnSp>
        <p:nvCxnSpPr>
          <p:cNvPr id="251" name="Shape 251"/>
          <p:cNvCxnSpPr/>
          <p:nvPr/>
        </p:nvCxnSpPr>
        <p:spPr>
          <a:xfrm>
            <a:off x="8378515" y="2003452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52" name="Shape 252"/>
          <p:cNvSpPr/>
          <p:nvPr/>
        </p:nvSpPr>
        <p:spPr>
          <a:xfrm>
            <a:off x="7686497" y="2257908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합성</a:t>
            </a:r>
          </a:p>
        </p:txBody>
      </p:sp>
      <p:sp>
        <p:nvSpPr>
          <p:cNvPr id="253" name="Shape 253"/>
          <p:cNvSpPr/>
          <p:nvPr/>
        </p:nvSpPr>
        <p:spPr>
          <a:xfrm>
            <a:off x="8369699" y="2680406"/>
            <a:ext cx="40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</a:p>
        </p:txBody>
      </p:sp>
      <p:cxnSp>
        <p:nvCxnSpPr>
          <p:cNvPr id="254" name="Shape 254"/>
          <p:cNvCxnSpPr/>
          <p:nvPr/>
        </p:nvCxnSpPr>
        <p:spPr>
          <a:xfrm>
            <a:off x="8378515" y="2680500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55" name="Shape 255"/>
          <p:cNvSpPr/>
          <p:nvPr/>
        </p:nvSpPr>
        <p:spPr>
          <a:xfrm>
            <a:off x="7703702" y="2934955"/>
            <a:ext cx="1349700" cy="414299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조각 재료 소모</a:t>
            </a:r>
          </a:p>
        </p:txBody>
      </p:sp>
      <p:sp>
        <p:nvSpPr>
          <p:cNvPr id="256" name="Shape 256"/>
          <p:cNvSpPr/>
          <p:nvPr/>
        </p:nvSpPr>
        <p:spPr>
          <a:xfrm>
            <a:off x="8386903" y="3357453"/>
            <a:ext cx="40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</a:p>
        </p:txBody>
      </p:sp>
      <p:cxnSp>
        <p:nvCxnSpPr>
          <p:cNvPr id="257" name="Shape 257"/>
          <p:cNvCxnSpPr/>
          <p:nvPr/>
        </p:nvCxnSpPr>
        <p:spPr>
          <a:xfrm>
            <a:off x="8395720" y="3357546"/>
            <a:ext cx="0" cy="23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58" name="Shape 258"/>
          <p:cNvSpPr/>
          <p:nvPr/>
        </p:nvSpPr>
        <p:spPr>
          <a:xfrm>
            <a:off x="7720906" y="3612001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1등급 높은 조각 획득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838200" y="688156"/>
            <a:ext cx="10515600" cy="54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2016.10.21. 	초안 작성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V1.1 – 2016.11.04.	66Page 세트 효과 표시 내용 추가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V1.1 – 2016.11.04.	54-56 Page 유물 장착, 교체, 장비 해제 내용 수정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V1.1 – 2016.11.04.	23 Page 전투력 내용 추가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/>
        </p:nvSpPr>
        <p:spPr>
          <a:xfrm>
            <a:off x="1013629" y="667910"/>
            <a:ext cx="9847200" cy="50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강화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강화는 유물을 강화 하여 유물의 레벨을 상승 시키는 기능 입니다 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강화 시 재료는 한번에 8개 까지 등록이 가능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유물은 등급, 레벨 하고 상관 없이 재료로 사용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강화 시 재료에 따라 은화 비용이 변경 되어지며, 강화 시 은화가 소모 되어집니다.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유물의 등급에 따라 최대 레벨이 틀립니다.(14 Page  참고)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레벨이 상승 시 마다 옵션 수치가 상승 하게 되어집니다.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레벨이 상승 하더라도 옵션 의 개수는 변경 되어지지 않습니다(등급의 의해서 유물 옵션 개수 결정)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강화 할 유물을 선택 하여 강화 UI 화면으로 이동 후 유물 재료를 사용하여 유물을 강화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레벨이 상승 하게 되어지면 데이터 테이블의 정해진 레벨 옵션 수치를 적용 하도록 합니다. 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등급의 레벨 마다 강화 경험치 MAX가 존재 하고 유물을 재료로 사용하여 경험치를 모두 채우면 다음 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레벨로 상승 하게 되어집니다.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최대 MAX 레벨 상태가 되어지면 레벨 상승에 필요한 경험치만 사용 하고 남은 경험치는 소멸 하게 되어집니다.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200">
                <a:solidFill>
                  <a:schemeClr val="dk1"/>
                </a:solidFill>
              </a:rPr>
              <a:t>유물은 장착 중인 경우에 레벨업이 가능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200">
                <a:solidFill>
                  <a:schemeClr val="dk1"/>
                </a:solidFill>
              </a:rPr>
              <a:t>장착중인 유물은 레벨업 재료로 사용 할 수 없습니다.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등급에 따른 경험치통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1~6 등급의 레벨에 따라 경험치통은 틀립니다.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등급이 동일 한 경우 경험치통은 같습니다.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등급 , 레벨 경험치통은 데이터 테이블 등급, 레벨에 따른 경험치 통을 구성 하도록 합니다. </a:t>
            </a:r>
          </a:p>
        </p:txBody>
      </p:sp>
      <p:sp>
        <p:nvSpPr>
          <p:cNvPr id="264" name="Shape 264"/>
          <p:cNvSpPr/>
          <p:nvPr/>
        </p:nvSpPr>
        <p:spPr>
          <a:xfrm>
            <a:off x="215538" y="142595"/>
            <a:ext cx="118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강화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1013629" y="667910"/>
            <a:ext cx="98472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재료 경험치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재료는 사용 하는 등급 및 레벨에 따라 획득 할 수 있는 경험치 량이 틀립니다.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테이블에 재료 사용 시 경험치 량을 등급 , 레벨 마다 구성 하도록 합니다. 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은화 비용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강화 하는 유물 하고 상관없이 은화 비용은 재료에 따라 틀려지게 되어집니다.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등급, 레벨 마다 들어가는 은화 비용을 데이터 테이블 구성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재료를 최대 8개 까지 들어가기 때문에 재료 등록 시 마다 사용 하는 유물의 등급, 레벨 비용을 사용 하여 강화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비용을 변경 해주어야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재료를 등록 하여 강화 시 은화 비용이 부족 한 경우 유물 복원을 진행 할 수 없습니다.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15538" y="142595"/>
            <a:ext cx="118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강화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204548" y="142595"/>
            <a:ext cx="175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강화 flow</a:t>
            </a:r>
          </a:p>
        </p:txBody>
      </p:sp>
      <p:sp>
        <p:nvSpPr>
          <p:cNvPr id="276" name="Shape 276"/>
          <p:cNvSpPr/>
          <p:nvPr/>
        </p:nvSpPr>
        <p:spPr>
          <a:xfrm>
            <a:off x="580979" y="922466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</a:t>
            </a:r>
          </a:p>
        </p:txBody>
      </p:sp>
      <p:sp>
        <p:nvSpPr>
          <p:cNvPr id="277" name="Shape 277"/>
          <p:cNvSpPr/>
          <p:nvPr/>
        </p:nvSpPr>
        <p:spPr>
          <a:xfrm>
            <a:off x="580979" y="1576891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 선택</a:t>
            </a:r>
          </a:p>
        </p:txBody>
      </p:sp>
      <p:cxnSp>
        <p:nvCxnSpPr>
          <p:cNvPr id="278" name="Shape 278"/>
          <p:cNvCxnSpPr>
            <a:stCxn id="276" idx="2"/>
            <a:endCxn id="277" idx="0"/>
          </p:cNvCxnSpPr>
          <p:nvPr/>
        </p:nvCxnSpPr>
        <p:spPr>
          <a:xfrm>
            <a:off x="1255829" y="1336766"/>
            <a:ext cx="0" cy="240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79" name="Shape 279"/>
          <p:cNvCxnSpPr>
            <a:stCxn id="277" idx="3"/>
          </p:cNvCxnSpPr>
          <p:nvPr/>
        </p:nvCxnSpPr>
        <p:spPr>
          <a:xfrm flipH="1" rot="10800000">
            <a:off x="1930679" y="1129441"/>
            <a:ext cx="433800" cy="6546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80" name="Shape 280"/>
          <p:cNvSpPr/>
          <p:nvPr/>
        </p:nvSpPr>
        <p:spPr>
          <a:xfrm>
            <a:off x="2374184" y="922049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보관함 액션 아이콘 클릭</a:t>
            </a:r>
          </a:p>
        </p:txBody>
      </p:sp>
      <p:sp>
        <p:nvSpPr>
          <p:cNvPr id="281" name="Shape 281"/>
          <p:cNvSpPr/>
          <p:nvPr/>
        </p:nvSpPr>
        <p:spPr>
          <a:xfrm>
            <a:off x="10144307" y="3253605"/>
            <a:ext cx="455700" cy="243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</a:p>
        </p:txBody>
      </p:sp>
      <p:sp>
        <p:nvSpPr>
          <p:cNvPr id="282" name="Shape 282"/>
          <p:cNvSpPr/>
          <p:nvPr/>
        </p:nvSpPr>
        <p:spPr>
          <a:xfrm>
            <a:off x="9080559" y="2819144"/>
            <a:ext cx="40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</a:p>
        </p:txBody>
      </p:sp>
      <p:sp>
        <p:nvSpPr>
          <p:cNvPr id="283" name="Shape 283"/>
          <p:cNvSpPr/>
          <p:nvPr/>
        </p:nvSpPr>
        <p:spPr>
          <a:xfrm>
            <a:off x="7696345" y="1576891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정보 팝업 창</a:t>
            </a:r>
          </a:p>
        </p:txBody>
      </p:sp>
      <p:sp>
        <p:nvSpPr>
          <p:cNvPr id="284" name="Shape 284"/>
          <p:cNvSpPr/>
          <p:nvPr/>
        </p:nvSpPr>
        <p:spPr>
          <a:xfrm>
            <a:off x="9466574" y="2197366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강화 화면 진입</a:t>
            </a:r>
          </a:p>
        </p:txBody>
      </p:sp>
      <p:cxnSp>
        <p:nvCxnSpPr>
          <p:cNvPr id="285" name="Shape 285"/>
          <p:cNvCxnSpPr>
            <a:stCxn id="284" idx="2"/>
          </p:cNvCxnSpPr>
          <p:nvPr/>
        </p:nvCxnSpPr>
        <p:spPr>
          <a:xfrm>
            <a:off x="10141424" y="2611666"/>
            <a:ext cx="0" cy="21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86" name="Shape 286"/>
          <p:cNvSpPr/>
          <p:nvPr/>
        </p:nvSpPr>
        <p:spPr>
          <a:xfrm>
            <a:off x="9466572" y="2847531"/>
            <a:ext cx="1349700" cy="413700"/>
          </a:xfrm>
          <a:prstGeom prst="frame">
            <a:avLst>
              <a:gd fmla="val 8275" name="adj1"/>
            </a:avLst>
          </a:prstGeom>
          <a:solidFill>
            <a:srgbClr val="FFD966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강하 할 재료가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있는가 ?</a:t>
            </a:r>
          </a:p>
        </p:txBody>
      </p:sp>
      <p:sp>
        <p:nvSpPr>
          <p:cNvPr id="287" name="Shape 287"/>
          <p:cNvSpPr/>
          <p:nvPr/>
        </p:nvSpPr>
        <p:spPr>
          <a:xfrm>
            <a:off x="9466572" y="3502096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강화 불가</a:t>
            </a:r>
          </a:p>
        </p:txBody>
      </p:sp>
      <p:sp>
        <p:nvSpPr>
          <p:cNvPr id="288" name="Shape 288"/>
          <p:cNvSpPr/>
          <p:nvPr/>
        </p:nvSpPr>
        <p:spPr>
          <a:xfrm>
            <a:off x="7724839" y="2861963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재료 선택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(최대 8개 재료)</a:t>
            </a:r>
          </a:p>
        </p:txBody>
      </p:sp>
      <p:sp>
        <p:nvSpPr>
          <p:cNvPr id="289" name="Shape 289"/>
          <p:cNvSpPr/>
          <p:nvPr/>
        </p:nvSpPr>
        <p:spPr>
          <a:xfrm>
            <a:off x="7724839" y="3503233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강화하기</a:t>
            </a:r>
          </a:p>
        </p:txBody>
      </p:sp>
      <p:cxnSp>
        <p:nvCxnSpPr>
          <p:cNvPr id="290" name="Shape 290"/>
          <p:cNvCxnSpPr>
            <a:endCxn id="289" idx="0"/>
          </p:cNvCxnSpPr>
          <p:nvPr/>
        </p:nvCxnSpPr>
        <p:spPr>
          <a:xfrm>
            <a:off x="8399689" y="3267133"/>
            <a:ext cx="0" cy="23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1" name="Shape 291"/>
          <p:cNvSpPr/>
          <p:nvPr/>
        </p:nvSpPr>
        <p:spPr>
          <a:xfrm>
            <a:off x="7724836" y="4780732"/>
            <a:ext cx="1349700" cy="413700"/>
          </a:xfrm>
          <a:prstGeom prst="frame">
            <a:avLst>
              <a:gd fmla="val 8275" name="adj1"/>
            </a:avLst>
          </a:prstGeom>
          <a:solidFill>
            <a:srgbClr val="FFD966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레벨이 상승 하였는가 ? </a:t>
            </a:r>
          </a:p>
        </p:txBody>
      </p:sp>
      <p:sp>
        <p:nvSpPr>
          <p:cNvPr id="292" name="Shape 292"/>
          <p:cNvSpPr/>
          <p:nvPr/>
        </p:nvSpPr>
        <p:spPr>
          <a:xfrm>
            <a:off x="5954610" y="4780275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경험치만 상승</a:t>
            </a:r>
          </a:p>
        </p:txBody>
      </p:sp>
      <p:sp>
        <p:nvSpPr>
          <p:cNvPr id="293" name="Shape 293"/>
          <p:cNvSpPr/>
          <p:nvPr/>
        </p:nvSpPr>
        <p:spPr>
          <a:xfrm>
            <a:off x="7322900" y="4743008"/>
            <a:ext cx="455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</a:p>
        </p:txBody>
      </p:sp>
      <p:sp>
        <p:nvSpPr>
          <p:cNvPr id="294" name="Shape 294"/>
          <p:cNvSpPr/>
          <p:nvPr/>
        </p:nvSpPr>
        <p:spPr>
          <a:xfrm>
            <a:off x="7724838" y="4139003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강화 경험치 획득</a:t>
            </a:r>
          </a:p>
        </p:txBody>
      </p:sp>
      <p:cxnSp>
        <p:nvCxnSpPr>
          <p:cNvPr id="295" name="Shape 295"/>
          <p:cNvCxnSpPr>
            <a:endCxn id="294" idx="0"/>
          </p:cNvCxnSpPr>
          <p:nvPr/>
        </p:nvCxnSpPr>
        <p:spPr>
          <a:xfrm>
            <a:off x="8399688" y="3902903"/>
            <a:ext cx="0" cy="23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96" name="Shape 296"/>
          <p:cNvCxnSpPr>
            <a:stCxn id="294" idx="2"/>
            <a:endCxn id="291" idx="0"/>
          </p:cNvCxnSpPr>
          <p:nvPr/>
        </p:nvCxnSpPr>
        <p:spPr>
          <a:xfrm>
            <a:off x="8399688" y="4553303"/>
            <a:ext cx="0" cy="227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97" name="Shape 297"/>
          <p:cNvCxnSpPr>
            <a:stCxn id="291" idx="1"/>
            <a:endCxn id="292" idx="3"/>
          </p:cNvCxnSpPr>
          <p:nvPr/>
        </p:nvCxnSpPr>
        <p:spPr>
          <a:xfrm rot="10800000">
            <a:off x="7304236" y="4987282"/>
            <a:ext cx="4206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98" name="Shape 298"/>
          <p:cNvCxnSpPr/>
          <p:nvPr/>
        </p:nvCxnSpPr>
        <p:spPr>
          <a:xfrm>
            <a:off x="8399650" y="5186321"/>
            <a:ext cx="0" cy="23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9" name="Shape 299"/>
          <p:cNvSpPr/>
          <p:nvPr/>
        </p:nvSpPr>
        <p:spPr>
          <a:xfrm>
            <a:off x="9460164" y="915829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강화 화면으로 진입 불가</a:t>
            </a:r>
          </a:p>
        </p:txBody>
      </p:sp>
      <p:cxnSp>
        <p:nvCxnSpPr>
          <p:cNvPr id="300" name="Shape 300"/>
          <p:cNvCxnSpPr>
            <a:endCxn id="299" idx="1"/>
          </p:cNvCxnSpPr>
          <p:nvPr/>
        </p:nvCxnSpPr>
        <p:spPr>
          <a:xfrm>
            <a:off x="9055164" y="1121779"/>
            <a:ext cx="4050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01" name="Shape 301"/>
          <p:cNvSpPr/>
          <p:nvPr/>
        </p:nvSpPr>
        <p:spPr>
          <a:xfrm>
            <a:off x="4111403" y="925523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보관함 화면</a:t>
            </a:r>
          </a:p>
        </p:txBody>
      </p:sp>
      <p:cxnSp>
        <p:nvCxnSpPr>
          <p:cNvPr id="302" name="Shape 302"/>
          <p:cNvCxnSpPr>
            <a:stCxn id="280" idx="3"/>
            <a:endCxn id="301" idx="1"/>
          </p:cNvCxnSpPr>
          <p:nvPr/>
        </p:nvCxnSpPr>
        <p:spPr>
          <a:xfrm>
            <a:off x="3723884" y="1129199"/>
            <a:ext cx="387600" cy="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03" name="Shape 303"/>
          <p:cNvSpPr/>
          <p:nvPr/>
        </p:nvSpPr>
        <p:spPr>
          <a:xfrm>
            <a:off x="5904608" y="927588"/>
            <a:ext cx="1349699" cy="413700"/>
          </a:xfrm>
          <a:prstGeom prst="frame">
            <a:avLst>
              <a:gd fmla="val 8275" name="adj1"/>
            </a:avLst>
          </a:prstGeom>
          <a:solidFill>
            <a:srgbClr val="FFD966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유물이 존재 하는가 ?</a:t>
            </a:r>
          </a:p>
        </p:txBody>
      </p:sp>
      <p:sp>
        <p:nvSpPr>
          <p:cNvPr id="304" name="Shape 304"/>
          <p:cNvSpPr/>
          <p:nvPr/>
        </p:nvSpPr>
        <p:spPr>
          <a:xfrm>
            <a:off x="9033765" y="864249"/>
            <a:ext cx="40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</a:p>
        </p:txBody>
      </p:sp>
      <p:sp>
        <p:nvSpPr>
          <p:cNvPr id="305" name="Shape 305"/>
          <p:cNvSpPr/>
          <p:nvPr/>
        </p:nvSpPr>
        <p:spPr>
          <a:xfrm>
            <a:off x="7697814" y="922049"/>
            <a:ext cx="1349700" cy="413700"/>
          </a:xfrm>
          <a:prstGeom prst="frame">
            <a:avLst>
              <a:gd fmla="val 8275" name="adj1"/>
            </a:avLst>
          </a:prstGeom>
          <a:solidFill>
            <a:srgbClr val="FFD966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 한 유물이 max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레벨 인가 ?</a:t>
            </a:r>
          </a:p>
        </p:txBody>
      </p:sp>
      <p:sp>
        <p:nvSpPr>
          <p:cNvPr id="306" name="Shape 306"/>
          <p:cNvSpPr/>
          <p:nvPr/>
        </p:nvSpPr>
        <p:spPr>
          <a:xfrm>
            <a:off x="5906976" y="1581973"/>
            <a:ext cx="1349699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유물이 존재 하지 않으면 강화 화면으로 진입 불가</a:t>
            </a:r>
          </a:p>
        </p:txBody>
      </p:sp>
      <p:sp>
        <p:nvSpPr>
          <p:cNvPr id="307" name="Shape 307"/>
          <p:cNvSpPr/>
          <p:nvPr/>
        </p:nvSpPr>
        <p:spPr>
          <a:xfrm>
            <a:off x="9460164" y="1577670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강화 버튼 클릭</a:t>
            </a:r>
          </a:p>
        </p:txBody>
      </p:sp>
      <p:cxnSp>
        <p:nvCxnSpPr>
          <p:cNvPr id="308" name="Shape 308"/>
          <p:cNvCxnSpPr>
            <a:stCxn id="301" idx="3"/>
            <a:endCxn id="303" idx="1"/>
          </p:cNvCxnSpPr>
          <p:nvPr/>
        </p:nvCxnSpPr>
        <p:spPr>
          <a:xfrm>
            <a:off x="5461103" y="1132673"/>
            <a:ext cx="4434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309" name="Shape 309"/>
          <p:cNvCxnSpPr>
            <a:stCxn id="303" idx="2"/>
            <a:endCxn id="306" idx="0"/>
          </p:cNvCxnSpPr>
          <p:nvPr/>
        </p:nvCxnSpPr>
        <p:spPr>
          <a:xfrm>
            <a:off x="6579458" y="1341288"/>
            <a:ext cx="2400" cy="24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310" name="Shape 310"/>
          <p:cNvCxnSpPr>
            <a:stCxn id="303" idx="3"/>
            <a:endCxn id="305" idx="1"/>
          </p:cNvCxnSpPr>
          <p:nvPr/>
        </p:nvCxnSpPr>
        <p:spPr>
          <a:xfrm flipH="1" rot="10800000">
            <a:off x="7254308" y="1129038"/>
            <a:ext cx="443400" cy="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11" name="Shape 311"/>
          <p:cNvSpPr/>
          <p:nvPr/>
        </p:nvSpPr>
        <p:spPr>
          <a:xfrm>
            <a:off x="7254732" y="895350"/>
            <a:ext cx="40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</a:p>
        </p:txBody>
      </p:sp>
      <p:sp>
        <p:nvSpPr>
          <p:cNvPr id="312" name="Shape 312"/>
          <p:cNvSpPr/>
          <p:nvPr/>
        </p:nvSpPr>
        <p:spPr>
          <a:xfrm>
            <a:off x="6558928" y="1345546"/>
            <a:ext cx="455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</a:p>
        </p:txBody>
      </p:sp>
      <p:cxnSp>
        <p:nvCxnSpPr>
          <p:cNvPr id="313" name="Shape 313"/>
          <p:cNvCxnSpPr>
            <a:stCxn id="305" idx="2"/>
            <a:endCxn id="283" idx="0"/>
          </p:cNvCxnSpPr>
          <p:nvPr/>
        </p:nvCxnSpPr>
        <p:spPr>
          <a:xfrm flipH="1">
            <a:off x="8371164" y="1335749"/>
            <a:ext cx="1500" cy="24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14" name="Shape 314"/>
          <p:cNvSpPr/>
          <p:nvPr/>
        </p:nvSpPr>
        <p:spPr>
          <a:xfrm>
            <a:off x="8390325" y="1338242"/>
            <a:ext cx="455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</a:p>
        </p:txBody>
      </p:sp>
      <p:cxnSp>
        <p:nvCxnSpPr>
          <p:cNvPr id="315" name="Shape 315"/>
          <p:cNvCxnSpPr>
            <a:stCxn id="283" idx="3"/>
            <a:endCxn id="307" idx="1"/>
          </p:cNvCxnSpPr>
          <p:nvPr/>
        </p:nvCxnSpPr>
        <p:spPr>
          <a:xfrm>
            <a:off x="9046045" y="1784041"/>
            <a:ext cx="414000" cy="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316" name="Shape 316"/>
          <p:cNvCxnSpPr>
            <a:stCxn id="307" idx="2"/>
            <a:endCxn id="284" idx="0"/>
          </p:cNvCxnSpPr>
          <p:nvPr/>
        </p:nvCxnSpPr>
        <p:spPr>
          <a:xfrm>
            <a:off x="10135014" y="1991970"/>
            <a:ext cx="6300" cy="20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317" name="Shape 317"/>
          <p:cNvCxnSpPr>
            <a:stCxn id="286" idx="2"/>
            <a:endCxn id="287" idx="0"/>
          </p:cNvCxnSpPr>
          <p:nvPr/>
        </p:nvCxnSpPr>
        <p:spPr>
          <a:xfrm>
            <a:off x="10141422" y="3261231"/>
            <a:ext cx="0" cy="24089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318" name="Shape 318"/>
          <p:cNvCxnSpPr>
            <a:endCxn id="288" idx="3"/>
          </p:cNvCxnSpPr>
          <p:nvPr/>
        </p:nvCxnSpPr>
        <p:spPr>
          <a:xfrm flipH="1">
            <a:off x="9074539" y="3067013"/>
            <a:ext cx="392100" cy="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19" name="Shape 319"/>
          <p:cNvSpPr/>
          <p:nvPr/>
        </p:nvSpPr>
        <p:spPr>
          <a:xfrm>
            <a:off x="7745695" y="5444321"/>
            <a:ext cx="1349700" cy="413700"/>
          </a:xfrm>
          <a:prstGeom prst="frame">
            <a:avLst>
              <a:gd fmla="val 8275" name="adj1"/>
            </a:avLst>
          </a:prstGeom>
          <a:solidFill>
            <a:srgbClr val="FFD966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MAX 레벨인가 ?</a:t>
            </a:r>
          </a:p>
        </p:txBody>
      </p:sp>
      <p:sp>
        <p:nvSpPr>
          <p:cNvPr id="320" name="Shape 320"/>
          <p:cNvSpPr/>
          <p:nvPr/>
        </p:nvSpPr>
        <p:spPr>
          <a:xfrm>
            <a:off x="9455985" y="5444321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남은 경험치 소멸</a:t>
            </a:r>
          </a:p>
        </p:txBody>
      </p:sp>
      <p:cxnSp>
        <p:nvCxnSpPr>
          <p:cNvPr id="321" name="Shape 321"/>
          <p:cNvCxnSpPr>
            <a:stCxn id="319" idx="3"/>
            <a:endCxn id="320" idx="1"/>
          </p:cNvCxnSpPr>
          <p:nvPr/>
        </p:nvCxnSpPr>
        <p:spPr>
          <a:xfrm>
            <a:off x="9095395" y="5651171"/>
            <a:ext cx="3606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22" name="Shape 322"/>
          <p:cNvSpPr/>
          <p:nvPr/>
        </p:nvSpPr>
        <p:spPr>
          <a:xfrm>
            <a:off x="8441600" y="5197255"/>
            <a:ext cx="40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</a:p>
        </p:txBody>
      </p:sp>
      <p:sp>
        <p:nvSpPr>
          <p:cNvPr id="323" name="Shape 323"/>
          <p:cNvSpPr/>
          <p:nvPr/>
        </p:nvSpPr>
        <p:spPr>
          <a:xfrm>
            <a:off x="9059222" y="5403848"/>
            <a:ext cx="40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</a:p>
        </p:txBody>
      </p:sp>
      <p:sp>
        <p:nvSpPr>
          <p:cNvPr id="324" name="Shape 324"/>
          <p:cNvSpPr/>
          <p:nvPr/>
        </p:nvSpPr>
        <p:spPr>
          <a:xfrm>
            <a:off x="7749310" y="6108376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남은 경험치 다음 레벨에 적용</a:t>
            </a:r>
          </a:p>
        </p:txBody>
      </p:sp>
      <p:cxnSp>
        <p:nvCxnSpPr>
          <p:cNvPr id="325" name="Shape 325"/>
          <p:cNvCxnSpPr>
            <a:endCxn id="324" idx="0"/>
          </p:cNvCxnSpPr>
          <p:nvPr/>
        </p:nvCxnSpPr>
        <p:spPr>
          <a:xfrm>
            <a:off x="8424160" y="5872276"/>
            <a:ext cx="0" cy="23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26" name="Shape 326"/>
          <p:cNvSpPr/>
          <p:nvPr/>
        </p:nvSpPr>
        <p:spPr>
          <a:xfrm>
            <a:off x="8423311" y="5862601"/>
            <a:ext cx="455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/>
        </p:nvSpPr>
        <p:spPr>
          <a:xfrm>
            <a:off x="1013629" y="302150"/>
            <a:ext cx="9847200" cy="6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장착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유물은 동일한 유물은 장착이 불가능 합니다.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동일한 유물은 데이터 테이블의 번호가 같은 유물을 말합니다.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유물은 최대 6개 까지 장착을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장착 시 장착한 유물에 옵션이 적용 되어집니다.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유물 장착 시 해당 효과는 적용 되어지며, 해제 시 해당 효과는 적용 되지 않습니다.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 조건을 달성 시 세트 효과가 적용 되어지며, 해제 시 세트 효과 조건이 만족 하지 못하면 해당 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효과는 적용 되지 않습니다.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 정보에서 세트 효과가 적용 중이면 해당 효과를 확인 할 수 있습니다.(세트 효과 적용 시 세트 효과 아이콘이 나오게 되어집니다) 66page 참고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유물을 장착 or 해제 시 해당 유물로 인해서 전투력이 상승 하거나 감소 하게 되어집니다.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유물 도감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도감에서는 지금 까지 획득한 유물 정보를 확인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도감에서는 유물을 선택 하여 유물에 최대 등급 , 최대 레벨 옵션 및 수치를 확인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획득한 유물은 활성화 처리 되어지고 , 획득하지 못한 유물은 비활성화 처리 되어집니다.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도감에 새로 획득 한 유물이 있으면 유물 도감 버튼에 “ NEW “ 버튼을 표기 해주도록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버튼을 클릭 시 “ n개의 크라운” 을 획득 하고 “ NEW “ 표시는 사라지게 되어집니다.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도감 크라운 획득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마다 최초 회득 시 N개의 크라운을 획득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유물의 등급은 틀리고 같은 유물이라고 하면 한번에 보상만 받게 되어집니다.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동일 한 유물의 1~6등급 유물을 그룹을 구성 하여 여러 번 보상이 나가지 않도록 처리 합니다.</a:t>
            </a:r>
          </a:p>
        </p:txBody>
      </p:sp>
      <p:sp>
        <p:nvSpPr>
          <p:cNvPr id="332" name="Shape 332"/>
          <p:cNvSpPr/>
          <p:nvPr/>
        </p:nvSpPr>
        <p:spPr>
          <a:xfrm>
            <a:off x="215538" y="142595"/>
            <a:ext cx="6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/>
        </p:nvSpPr>
        <p:spPr>
          <a:xfrm>
            <a:off x="1013629" y="667910"/>
            <a:ext cx="9847200" cy="50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5,6 등급 복원 완료(연맹 채팅 공유)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채팅 공유 체크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획득 후 팝업 창을 닫으면 이후 클라이언트에서 서버에 정보를 보냅니다.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 서버에서 정보를 받으면 연맹 채팅에 </a:t>
            </a:r>
            <a:r>
              <a:rPr b="1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“ XXX “ 님이 “XXXX” 유물을 획득 하셨습니다.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문구가 나오게 해줍니다.  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채팅 공유 미 체크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획득 후 팝업 창을 닫으면 이후 클라이언트에서 서버에 정보를 보내지 않습니다.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5 , 6등급 최대 레벨 달성 (연맹 채팅 공유)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채팅 공유 체크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최대 레벨 달성 후 팝업 창을 닫으면 이후 클라이언트에서 서버에 정보를 보냅니다.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 서버에서 정보를 받으면 연맹 채팅에 </a:t>
            </a:r>
            <a:r>
              <a:rPr b="1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“ XXX “ 님이 “XXXX” 유물 최대 레벨을 달성 하였습니다.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문구가 나오게 해줍니다.  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채팅 공유 미 체크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최대 레벨 달성 후 팝업 창을 닫으면 이후 클라이언트에서 서버에 정보를 보내지 않습니다.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215538" y="142595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채팅 공유 하기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722606" y="758089"/>
            <a:ext cx="2442900" cy="2190000"/>
          </a:xfrm>
          <a:prstGeom prst="rect">
            <a:avLst/>
          </a:prstGeom>
          <a:solidFill>
            <a:srgbClr val="385623"/>
          </a:solidFill>
          <a:ln cap="flat" cmpd="sng" w="19050">
            <a:solidFill>
              <a:schemeClr val="dk1"/>
            </a:solidFill>
            <a:prstDash val="dash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1378608" y="2018125"/>
            <a:ext cx="493800" cy="466500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1245032" y="2439246"/>
            <a:ext cx="76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347" name="Shape 347"/>
          <p:cNvSpPr/>
          <p:nvPr/>
        </p:nvSpPr>
        <p:spPr>
          <a:xfrm rot="-5400000">
            <a:off x="1433890" y="2064900"/>
            <a:ext cx="375900" cy="375299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889199" y="1573413"/>
            <a:ext cx="493800" cy="466499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823500" y="1990576"/>
            <a:ext cx="646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세부정보</a:t>
            </a:r>
          </a:p>
        </p:txBody>
      </p:sp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120" y="1553162"/>
            <a:ext cx="606900" cy="54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/>
          <p:nvPr/>
        </p:nvSpPr>
        <p:spPr>
          <a:xfrm>
            <a:off x="215538" y="142595"/>
            <a:ext cx="3050699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 액션 버튼 기능</a:t>
            </a:r>
          </a:p>
        </p:txBody>
      </p:sp>
      <p:sp>
        <p:nvSpPr>
          <p:cNvPr id="352" name="Shape 352"/>
          <p:cNvSpPr/>
          <p:nvPr/>
        </p:nvSpPr>
        <p:spPr>
          <a:xfrm>
            <a:off x="3260014" y="747770"/>
            <a:ext cx="6929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소 대기 상태 액션 버튼 기능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 : 세부 정보 화면으로 이동 합니다.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: 업그레이드 정보 화면으로 이동 합니다.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 : 유물 복원 화면으로 이동 합니다.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보관함 : 보관함 화면으로 이동 합니다.</a:t>
            </a:r>
          </a:p>
        </p:txBody>
      </p:sp>
      <p:cxnSp>
        <p:nvCxnSpPr>
          <p:cNvPr id="353" name="Shape 353"/>
          <p:cNvCxnSpPr/>
          <p:nvPr/>
        </p:nvCxnSpPr>
        <p:spPr>
          <a:xfrm>
            <a:off x="1458388" y="1204069"/>
            <a:ext cx="100799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54" name="Shape 354"/>
          <p:cNvSpPr/>
          <p:nvPr/>
        </p:nvSpPr>
        <p:spPr>
          <a:xfrm>
            <a:off x="1496494" y="960345"/>
            <a:ext cx="9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  <p:cxnSp>
        <p:nvCxnSpPr>
          <p:cNvPr id="355" name="Shape 355"/>
          <p:cNvCxnSpPr/>
          <p:nvPr/>
        </p:nvCxnSpPr>
        <p:spPr>
          <a:xfrm>
            <a:off x="1458388" y="984538"/>
            <a:ext cx="100799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56" name="Shape 356"/>
          <p:cNvCxnSpPr/>
          <p:nvPr/>
        </p:nvCxnSpPr>
        <p:spPr>
          <a:xfrm rot="-5400000">
            <a:off x="2348957" y="1098761"/>
            <a:ext cx="216000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57" name="Shape 357"/>
          <p:cNvCxnSpPr/>
          <p:nvPr/>
        </p:nvCxnSpPr>
        <p:spPr>
          <a:xfrm rot="-5400000">
            <a:off x="1372353" y="1092540"/>
            <a:ext cx="216000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58" name="Shape 358"/>
          <p:cNvSpPr/>
          <p:nvPr/>
        </p:nvSpPr>
        <p:spPr>
          <a:xfrm>
            <a:off x="2052216" y="2024222"/>
            <a:ext cx="493800" cy="466500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1964359" y="2445341"/>
            <a:ext cx="646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유물복원</a:t>
            </a:r>
          </a:p>
        </p:txBody>
      </p:sp>
      <p:sp>
        <p:nvSpPr>
          <p:cNvPr id="360" name="Shape 360"/>
          <p:cNvSpPr/>
          <p:nvPr/>
        </p:nvSpPr>
        <p:spPr>
          <a:xfrm>
            <a:off x="2509416" y="1567021"/>
            <a:ext cx="493800" cy="466500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2485567" y="1988141"/>
            <a:ext cx="531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보관함</a:t>
            </a:r>
          </a:p>
        </p:txBody>
      </p:sp>
      <p:pic>
        <p:nvPicPr>
          <p:cNvPr id="362" name="Shape 3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6713" y="1607762"/>
            <a:ext cx="405300" cy="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9596" y="2067382"/>
            <a:ext cx="333900" cy="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3358" y="1288265"/>
            <a:ext cx="1070399" cy="8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/>
          <p:nvPr/>
        </p:nvSpPr>
        <p:spPr>
          <a:xfrm>
            <a:off x="722606" y="3158958"/>
            <a:ext cx="2442900" cy="2190000"/>
          </a:xfrm>
          <a:prstGeom prst="rect">
            <a:avLst/>
          </a:prstGeom>
          <a:solidFill>
            <a:srgbClr val="385623"/>
          </a:solidFill>
          <a:ln cap="flat" cmpd="sng" w="19050">
            <a:solidFill>
              <a:schemeClr val="dk1"/>
            </a:solidFill>
            <a:prstDash val="dash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1378608" y="4473860"/>
            <a:ext cx="493800" cy="466500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1272463" y="4840116"/>
            <a:ext cx="686399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sp>
        <p:nvSpPr>
          <p:cNvPr id="368" name="Shape 368"/>
          <p:cNvSpPr/>
          <p:nvPr/>
        </p:nvSpPr>
        <p:spPr>
          <a:xfrm>
            <a:off x="889199" y="4029148"/>
            <a:ext cx="493800" cy="466500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823500" y="4446310"/>
            <a:ext cx="646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세부정보</a:t>
            </a:r>
          </a:p>
        </p:txBody>
      </p:sp>
      <p:pic>
        <p:nvPicPr>
          <p:cNvPr id="370" name="Shape 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120" y="4008896"/>
            <a:ext cx="606900" cy="5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>
            <a:off x="3260014" y="3148641"/>
            <a:ext cx="6929400" cy="147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소 건물 업그레이드 상태 액션 버튼 기능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 : 세부 정보 화면으로 이동 합니다. 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: 업그레이드 정보 화면으로 이동 합니다.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 : 유물 복원 화면으로 이동 합니다.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보관함 : 보관함 화면으로 이동 합니다.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업그레이드 진행 상태에서 “ 일반 가속 ” 아이템을 사용 할 수 있습니다</a:t>
            </a:r>
          </a:p>
        </p:txBody>
      </p:sp>
      <p:cxnSp>
        <p:nvCxnSpPr>
          <p:cNvPr id="372" name="Shape 372"/>
          <p:cNvCxnSpPr/>
          <p:nvPr/>
        </p:nvCxnSpPr>
        <p:spPr>
          <a:xfrm>
            <a:off x="1458388" y="3604939"/>
            <a:ext cx="100799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73" name="Shape 373"/>
          <p:cNvSpPr/>
          <p:nvPr/>
        </p:nvSpPr>
        <p:spPr>
          <a:xfrm>
            <a:off x="1496494" y="3361216"/>
            <a:ext cx="9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  <p:cxnSp>
        <p:nvCxnSpPr>
          <p:cNvPr id="374" name="Shape 374"/>
          <p:cNvCxnSpPr/>
          <p:nvPr/>
        </p:nvCxnSpPr>
        <p:spPr>
          <a:xfrm>
            <a:off x="1458388" y="3385408"/>
            <a:ext cx="100799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5" name="Shape 375"/>
          <p:cNvCxnSpPr/>
          <p:nvPr/>
        </p:nvCxnSpPr>
        <p:spPr>
          <a:xfrm rot="-5400000">
            <a:off x="2348957" y="3499630"/>
            <a:ext cx="216000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6" name="Shape 376"/>
          <p:cNvCxnSpPr/>
          <p:nvPr/>
        </p:nvCxnSpPr>
        <p:spPr>
          <a:xfrm rot="-5400000">
            <a:off x="1372353" y="3493410"/>
            <a:ext cx="216000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77" name="Shape 377"/>
          <p:cNvSpPr/>
          <p:nvPr/>
        </p:nvSpPr>
        <p:spPr>
          <a:xfrm>
            <a:off x="2043073" y="4479955"/>
            <a:ext cx="493800" cy="466500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2083232" y="4901076"/>
            <a:ext cx="415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가속</a:t>
            </a:r>
          </a:p>
        </p:txBody>
      </p:sp>
      <p:sp>
        <p:nvSpPr>
          <p:cNvPr id="379" name="Shape 379"/>
          <p:cNvSpPr/>
          <p:nvPr/>
        </p:nvSpPr>
        <p:spPr>
          <a:xfrm>
            <a:off x="2509416" y="4022755"/>
            <a:ext cx="493800" cy="466500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2485567" y="4443876"/>
            <a:ext cx="531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보관함</a:t>
            </a:r>
          </a:p>
        </p:txBody>
      </p:sp>
      <p:pic>
        <p:nvPicPr>
          <p:cNvPr id="381" name="Shape 3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6713" y="4063496"/>
            <a:ext cx="405300" cy="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3358" y="3689135"/>
            <a:ext cx="1070399" cy="8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24173" y="4424994"/>
            <a:ext cx="574200" cy="5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92483" y="4502607"/>
            <a:ext cx="265500" cy="2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/>
          <p:nvPr/>
        </p:nvSpPr>
        <p:spPr>
          <a:xfrm>
            <a:off x="1395141" y="4716321"/>
            <a:ext cx="479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386" name="Shape 386"/>
          <p:cNvSpPr/>
          <p:nvPr/>
        </p:nvSpPr>
        <p:spPr>
          <a:xfrm>
            <a:off x="1514704" y="4322580"/>
            <a:ext cx="834300" cy="119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Shape 387"/>
          <p:cNvSpPr/>
          <p:nvPr/>
        </p:nvSpPr>
        <p:spPr>
          <a:xfrm>
            <a:off x="1514550" y="4320260"/>
            <a:ext cx="670800" cy="1218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00:03:59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722606" y="744943"/>
            <a:ext cx="2442900" cy="2190000"/>
          </a:xfrm>
          <a:prstGeom prst="rect">
            <a:avLst/>
          </a:prstGeom>
          <a:solidFill>
            <a:srgbClr val="385623"/>
          </a:solidFill>
          <a:ln cap="flat" cmpd="sng" w="19050">
            <a:solidFill>
              <a:schemeClr val="dk1"/>
            </a:solidFill>
            <a:prstDash val="dash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1378608" y="2059843"/>
            <a:ext cx="493800" cy="466500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1272463" y="2426100"/>
            <a:ext cx="686399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sp>
        <p:nvSpPr>
          <p:cNvPr id="395" name="Shape 395"/>
          <p:cNvSpPr/>
          <p:nvPr/>
        </p:nvSpPr>
        <p:spPr>
          <a:xfrm>
            <a:off x="889199" y="1615132"/>
            <a:ext cx="493800" cy="466500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823500" y="2032294"/>
            <a:ext cx="646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세부정보</a:t>
            </a:r>
          </a:p>
        </p:txBody>
      </p:sp>
      <p:pic>
        <p:nvPicPr>
          <p:cNvPr id="397" name="Shape 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120" y="1594880"/>
            <a:ext cx="606900" cy="5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/>
          <p:nvPr/>
        </p:nvSpPr>
        <p:spPr>
          <a:xfrm>
            <a:off x="3260014" y="734625"/>
            <a:ext cx="69294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소 유물 복원 상태 액션 버튼 기능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 : 세부 정보 화면으로 이동 합니다.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: 업그레이드 정보 화면으로 이동 합니다.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 : 유물 복원 화면으로 이동 합니다.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보관함 : 보관함 화면으로 이동 합니다.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복원 진행 상태에서 “ 일반 가속  , 복원 가속 “ 아이템을 사용 할 수 있습니다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9" name="Shape 399"/>
          <p:cNvCxnSpPr/>
          <p:nvPr/>
        </p:nvCxnSpPr>
        <p:spPr>
          <a:xfrm>
            <a:off x="1458388" y="1190923"/>
            <a:ext cx="100799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00" name="Shape 400"/>
          <p:cNvSpPr/>
          <p:nvPr/>
        </p:nvSpPr>
        <p:spPr>
          <a:xfrm>
            <a:off x="1496494" y="947200"/>
            <a:ext cx="9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  <p:cxnSp>
        <p:nvCxnSpPr>
          <p:cNvPr id="401" name="Shape 401"/>
          <p:cNvCxnSpPr/>
          <p:nvPr/>
        </p:nvCxnSpPr>
        <p:spPr>
          <a:xfrm>
            <a:off x="1458388" y="971392"/>
            <a:ext cx="100799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02" name="Shape 402"/>
          <p:cNvCxnSpPr/>
          <p:nvPr/>
        </p:nvCxnSpPr>
        <p:spPr>
          <a:xfrm rot="-5400000">
            <a:off x="2348957" y="1085615"/>
            <a:ext cx="216000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03" name="Shape 403"/>
          <p:cNvCxnSpPr/>
          <p:nvPr/>
        </p:nvCxnSpPr>
        <p:spPr>
          <a:xfrm rot="-5400000">
            <a:off x="1372353" y="1079394"/>
            <a:ext cx="216000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04" name="Shape 404"/>
          <p:cNvSpPr/>
          <p:nvPr/>
        </p:nvSpPr>
        <p:spPr>
          <a:xfrm>
            <a:off x="2043073" y="2065940"/>
            <a:ext cx="493800" cy="466500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2083232" y="2487059"/>
            <a:ext cx="415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가속</a:t>
            </a:r>
          </a:p>
        </p:txBody>
      </p:sp>
      <p:sp>
        <p:nvSpPr>
          <p:cNvPr id="406" name="Shape 406"/>
          <p:cNvSpPr/>
          <p:nvPr/>
        </p:nvSpPr>
        <p:spPr>
          <a:xfrm>
            <a:off x="2509416" y="1608740"/>
            <a:ext cx="493800" cy="466499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2485567" y="2029859"/>
            <a:ext cx="531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보관함</a:t>
            </a:r>
          </a:p>
        </p:txBody>
      </p:sp>
      <p:pic>
        <p:nvPicPr>
          <p:cNvPr id="408" name="Shape 4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6713" y="1649480"/>
            <a:ext cx="405300" cy="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3358" y="1275119"/>
            <a:ext cx="1070399" cy="8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24173" y="2010978"/>
            <a:ext cx="574200" cy="5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92483" y="2088591"/>
            <a:ext cx="265500" cy="2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/>
          <p:nvPr/>
        </p:nvSpPr>
        <p:spPr>
          <a:xfrm>
            <a:off x="1395141" y="2302305"/>
            <a:ext cx="479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413" name="Shape 413"/>
          <p:cNvSpPr/>
          <p:nvPr/>
        </p:nvSpPr>
        <p:spPr>
          <a:xfrm>
            <a:off x="1514704" y="1908565"/>
            <a:ext cx="834300" cy="119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1514550" y="1906244"/>
            <a:ext cx="670800" cy="1218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00:03:59</a:t>
            </a:r>
          </a:p>
        </p:txBody>
      </p:sp>
      <p:sp>
        <p:nvSpPr>
          <p:cNvPr id="415" name="Shape 415"/>
          <p:cNvSpPr/>
          <p:nvPr/>
        </p:nvSpPr>
        <p:spPr>
          <a:xfrm>
            <a:off x="215538" y="142595"/>
            <a:ext cx="3050699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 액션 버튼 기능</a:t>
            </a:r>
          </a:p>
        </p:txBody>
      </p:sp>
      <p:sp>
        <p:nvSpPr>
          <p:cNvPr id="416" name="Shape 416"/>
          <p:cNvSpPr/>
          <p:nvPr/>
        </p:nvSpPr>
        <p:spPr>
          <a:xfrm>
            <a:off x="722606" y="3125213"/>
            <a:ext cx="2442900" cy="2190000"/>
          </a:xfrm>
          <a:prstGeom prst="rect">
            <a:avLst/>
          </a:prstGeom>
          <a:solidFill>
            <a:srgbClr val="385623"/>
          </a:solidFill>
          <a:ln cap="flat" cmpd="sng" w="19050">
            <a:solidFill>
              <a:schemeClr val="dk1"/>
            </a:solidFill>
            <a:prstDash val="dash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Shape 4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3358" y="3993717"/>
            <a:ext cx="1070399" cy="88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Shape 418"/>
          <p:cNvGrpSpPr/>
          <p:nvPr/>
        </p:nvGrpSpPr>
        <p:grpSpPr>
          <a:xfrm>
            <a:off x="1688825" y="3435924"/>
            <a:ext cx="493800" cy="466500"/>
            <a:chOff x="1288850" y="3614333"/>
            <a:chExt cx="493799" cy="466500"/>
          </a:xfrm>
        </p:grpSpPr>
        <p:sp>
          <p:nvSpPr>
            <p:cNvPr id="419" name="Shape 419"/>
            <p:cNvSpPr/>
            <p:nvPr/>
          </p:nvSpPr>
          <p:spPr>
            <a:xfrm>
              <a:off x="1288850" y="3614333"/>
              <a:ext cx="493799" cy="466500"/>
            </a:xfrm>
            <a:prstGeom prst="ellipse">
              <a:avLst/>
            </a:prstGeom>
            <a:solidFill>
              <a:srgbClr val="3F3F3F"/>
            </a:solidFill>
            <a:ln cap="flat" cmpd="sng" w="28575">
              <a:solidFill>
                <a:srgbClr val="FFFFFF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1290912" y="3716414"/>
              <a:ext cx="18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1" name="Shape 421"/>
          <p:cNvSpPr/>
          <p:nvPr/>
        </p:nvSpPr>
        <p:spPr>
          <a:xfrm>
            <a:off x="3257722" y="3140671"/>
            <a:ext cx="692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소 유물 복원 완료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시간이 완료 되면 유물을 획득 할 수 있습니다.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건물 , 유물 아이콘을 클릭 시 유물을 획득 합니다.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아이콘 클릭 시 획득 한 유물의 정보 팝업 창 호출</a:t>
            </a:r>
          </a:p>
        </p:txBody>
      </p:sp>
      <p:pic>
        <p:nvPicPr>
          <p:cNvPr descr="http://www.donga.com/photo/news/200804/200804050094.jpg" id="422" name="Shape 4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70617" y="3505746"/>
            <a:ext cx="342900" cy="3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22291" y="3712085"/>
            <a:ext cx="551700" cy="4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649454" y="784349"/>
            <a:ext cx="2442900" cy="2190000"/>
          </a:xfrm>
          <a:prstGeom prst="rect">
            <a:avLst/>
          </a:prstGeom>
          <a:solidFill>
            <a:srgbClr val="385623"/>
          </a:solidFill>
          <a:ln cap="flat" cmpd="sng" w="19050">
            <a:solidFill>
              <a:schemeClr val="dk1"/>
            </a:solidFill>
            <a:prstDash val="dash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1305457" y="2099250"/>
            <a:ext cx="493800" cy="466500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1199312" y="2465506"/>
            <a:ext cx="686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sp>
        <p:nvSpPr>
          <p:cNvPr id="432" name="Shape 432"/>
          <p:cNvSpPr/>
          <p:nvPr/>
        </p:nvSpPr>
        <p:spPr>
          <a:xfrm>
            <a:off x="816047" y="1654538"/>
            <a:ext cx="493800" cy="466500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750349" y="2071700"/>
            <a:ext cx="646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세부정보</a:t>
            </a:r>
          </a:p>
        </p:txBody>
      </p:sp>
      <p:pic>
        <p:nvPicPr>
          <p:cNvPr id="434" name="Shape 4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68" y="1634287"/>
            <a:ext cx="606900" cy="54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Shape 435"/>
          <p:cNvCxnSpPr/>
          <p:nvPr/>
        </p:nvCxnSpPr>
        <p:spPr>
          <a:xfrm>
            <a:off x="1385237" y="1230329"/>
            <a:ext cx="1008000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36" name="Shape 436"/>
          <p:cNvSpPr/>
          <p:nvPr/>
        </p:nvSpPr>
        <p:spPr>
          <a:xfrm>
            <a:off x="1423341" y="986605"/>
            <a:ext cx="9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  <p:cxnSp>
        <p:nvCxnSpPr>
          <p:cNvPr id="437" name="Shape 437"/>
          <p:cNvCxnSpPr/>
          <p:nvPr/>
        </p:nvCxnSpPr>
        <p:spPr>
          <a:xfrm>
            <a:off x="1385237" y="1010799"/>
            <a:ext cx="1008000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38" name="Shape 438"/>
          <p:cNvCxnSpPr/>
          <p:nvPr/>
        </p:nvCxnSpPr>
        <p:spPr>
          <a:xfrm rot="-5400000">
            <a:off x="2275805" y="1125020"/>
            <a:ext cx="216000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39" name="Shape 439"/>
          <p:cNvCxnSpPr/>
          <p:nvPr/>
        </p:nvCxnSpPr>
        <p:spPr>
          <a:xfrm rot="-5400000">
            <a:off x="1299200" y="1118800"/>
            <a:ext cx="216000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40" name="Shape 440"/>
          <p:cNvSpPr/>
          <p:nvPr/>
        </p:nvSpPr>
        <p:spPr>
          <a:xfrm>
            <a:off x="1969921" y="2105346"/>
            <a:ext cx="493800" cy="466500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2010080" y="2526466"/>
            <a:ext cx="415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가속</a:t>
            </a:r>
          </a:p>
        </p:txBody>
      </p:sp>
      <p:sp>
        <p:nvSpPr>
          <p:cNvPr id="442" name="Shape 442"/>
          <p:cNvSpPr/>
          <p:nvPr/>
        </p:nvSpPr>
        <p:spPr>
          <a:xfrm>
            <a:off x="2436265" y="1648146"/>
            <a:ext cx="493800" cy="466500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2412416" y="2069266"/>
            <a:ext cx="531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보관함</a:t>
            </a:r>
          </a:p>
        </p:txBody>
      </p:sp>
      <p:pic>
        <p:nvPicPr>
          <p:cNvPr id="444" name="Shape 4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3560" y="1688885"/>
            <a:ext cx="405300" cy="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0205" y="1314525"/>
            <a:ext cx="1070400" cy="8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1021" y="2050384"/>
            <a:ext cx="574200" cy="5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9332" y="2127997"/>
            <a:ext cx="265500" cy="2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/>
          <p:nvPr/>
        </p:nvSpPr>
        <p:spPr>
          <a:xfrm>
            <a:off x="1321990" y="2341710"/>
            <a:ext cx="479699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449" name="Shape 449"/>
          <p:cNvSpPr/>
          <p:nvPr/>
        </p:nvSpPr>
        <p:spPr>
          <a:xfrm>
            <a:off x="1441551" y="1893107"/>
            <a:ext cx="834300" cy="119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1441398" y="1890786"/>
            <a:ext cx="670800" cy="1218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00:03:59</a:t>
            </a:r>
          </a:p>
        </p:txBody>
      </p:sp>
      <p:sp>
        <p:nvSpPr>
          <p:cNvPr id="451" name="Shape 451"/>
          <p:cNvSpPr/>
          <p:nvPr/>
        </p:nvSpPr>
        <p:spPr>
          <a:xfrm>
            <a:off x="215538" y="142595"/>
            <a:ext cx="250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 즉시 가속</a:t>
            </a:r>
          </a:p>
        </p:txBody>
      </p:sp>
      <p:grpSp>
        <p:nvGrpSpPr>
          <p:cNvPr id="452" name="Shape 452"/>
          <p:cNvGrpSpPr/>
          <p:nvPr/>
        </p:nvGrpSpPr>
        <p:grpSpPr>
          <a:xfrm>
            <a:off x="3534872" y="1207212"/>
            <a:ext cx="2927700" cy="1746600"/>
            <a:chOff x="427404" y="3752082"/>
            <a:chExt cx="2927700" cy="1746600"/>
          </a:xfrm>
        </p:grpSpPr>
        <p:sp>
          <p:nvSpPr>
            <p:cNvPr id="453" name="Shape 453"/>
            <p:cNvSpPr/>
            <p:nvPr/>
          </p:nvSpPr>
          <p:spPr>
            <a:xfrm>
              <a:off x="427404" y="3752082"/>
              <a:ext cx="2927700" cy="1746600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영주님! 일정량의 크라운을 사용하시면 현재 작업을 즉시 완성 하실 수 있습니다!</a:t>
              </a: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1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남은 시간 : 02:30:30</a:t>
              </a: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4" name="Shape 454"/>
            <p:cNvGrpSpPr/>
            <p:nvPr/>
          </p:nvGrpSpPr>
          <p:grpSpPr>
            <a:xfrm>
              <a:off x="1235660" y="4943246"/>
              <a:ext cx="1311110" cy="420807"/>
              <a:chOff x="4307032" y="6052260"/>
              <a:chExt cx="1311110" cy="420807"/>
            </a:xfrm>
          </p:grpSpPr>
          <p:sp>
            <p:nvSpPr>
              <p:cNvPr id="455" name="Shape 455"/>
              <p:cNvSpPr/>
              <p:nvPr/>
            </p:nvSpPr>
            <p:spPr>
              <a:xfrm>
                <a:off x="4307032" y="6072360"/>
                <a:ext cx="1311000" cy="394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12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1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56" name="Shape 45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462035" y="6209262"/>
                <a:ext cx="241200" cy="230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7" name="Shape 457"/>
              <p:cNvSpPr/>
              <p:nvPr/>
            </p:nvSpPr>
            <p:spPr>
              <a:xfrm>
                <a:off x="4768582" y="6226767"/>
                <a:ext cx="6336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30000</a:t>
                </a:r>
              </a:p>
            </p:txBody>
          </p:sp>
          <p:sp>
            <p:nvSpPr>
              <p:cNvPr id="458" name="Shape 458"/>
              <p:cNvSpPr/>
              <p:nvPr/>
            </p:nvSpPr>
            <p:spPr>
              <a:xfrm>
                <a:off x="4319442" y="6052260"/>
                <a:ext cx="12987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즉시 가속</a:t>
                </a:r>
              </a:p>
            </p:txBody>
          </p:sp>
        </p:grpSp>
      </p:grpSp>
      <p:sp>
        <p:nvSpPr>
          <p:cNvPr id="459" name="Shape 459"/>
          <p:cNvSpPr/>
          <p:nvPr/>
        </p:nvSpPr>
        <p:spPr>
          <a:xfrm>
            <a:off x="3443912" y="730285"/>
            <a:ext cx="3697499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진행 상태  즉시 완료 액션 버튼 클릭</a:t>
            </a:r>
          </a:p>
        </p:txBody>
      </p:sp>
      <p:sp>
        <p:nvSpPr>
          <p:cNvPr id="460" name="Shape 460"/>
          <p:cNvSpPr/>
          <p:nvPr/>
        </p:nvSpPr>
        <p:spPr>
          <a:xfrm>
            <a:off x="3205805" y="1846053"/>
            <a:ext cx="254399" cy="2679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649454" y="3255909"/>
            <a:ext cx="2442900" cy="2190000"/>
          </a:xfrm>
          <a:prstGeom prst="rect">
            <a:avLst/>
          </a:prstGeom>
          <a:solidFill>
            <a:srgbClr val="385623"/>
          </a:solidFill>
          <a:ln cap="flat" cmpd="sng" w="19050">
            <a:solidFill>
              <a:schemeClr val="dk1"/>
            </a:solidFill>
            <a:prstDash val="dash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1305457" y="4570810"/>
            <a:ext cx="493800" cy="466500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1199312" y="4937067"/>
            <a:ext cx="686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sp>
        <p:nvSpPr>
          <p:cNvPr id="464" name="Shape 464"/>
          <p:cNvSpPr/>
          <p:nvPr/>
        </p:nvSpPr>
        <p:spPr>
          <a:xfrm>
            <a:off x="816047" y="4126098"/>
            <a:ext cx="493800" cy="466500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750349" y="4543262"/>
            <a:ext cx="646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세부정보</a:t>
            </a:r>
          </a:p>
        </p:txBody>
      </p:sp>
      <p:pic>
        <p:nvPicPr>
          <p:cNvPr id="466" name="Shape 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68" y="4105848"/>
            <a:ext cx="606900" cy="54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Shape 467"/>
          <p:cNvCxnSpPr/>
          <p:nvPr/>
        </p:nvCxnSpPr>
        <p:spPr>
          <a:xfrm>
            <a:off x="1385237" y="3701889"/>
            <a:ext cx="1008000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68" name="Shape 468"/>
          <p:cNvSpPr/>
          <p:nvPr/>
        </p:nvSpPr>
        <p:spPr>
          <a:xfrm>
            <a:off x="1423341" y="3458167"/>
            <a:ext cx="9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  <p:cxnSp>
        <p:nvCxnSpPr>
          <p:cNvPr id="469" name="Shape 469"/>
          <p:cNvCxnSpPr/>
          <p:nvPr/>
        </p:nvCxnSpPr>
        <p:spPr>
          <a:xfrm>
            <a:off x="1385237" y="3482360"/>
            <a:ext cx="1008000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70" name="Shape 470"/>
          <p:cNvCxnSpPr/>
          <p:nvPr/>
        </p:nvCxnSpPr>
        <p:spPr>
          <a:xfrm rot="-5400000">
            <a:off x="2275805" y="3596582"/>
            <a:ext cx="216000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71" name="Shape 471"/>
          <p:cNvCxnSpPr/>
          <p:nvPr/>
        </p:nvCxnSpPr>
        <p:spPr>
          <a:xfrm rot="-5400000">
            <a:off x="1299200" y="3590360"/>
            <a:ext cx="216000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72" name="Shape 472"/>
          <p:cNvSpPr/>
          <p:nvPr/>
        </p:nvSpPr>
        <p:spPr>
          <a:xfrm>
            <a:off x="1969921" y="4576907"/>
            <a:ext cx="493800" cy="466500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2010080" y="4998026"/>
            <a:ext cx="415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가속</a:t>
            </a:r>
          </a:p>
        </p:txBody>
      </p:sp>
      <p:sp>
        <p:nvSpPr>
          <p:cNvPr id="474" name="Shape 474"/>
          <p:cNvSpPr/>
          <p:nvPr/>
        </p:nvSpPr>
        <p:spPr>
          <a:xfrm>
            <a:off x="2436265" y="4119707"/>
            <a:ext cx="493800" cy="466500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2412416" y="4540826"/>
            <a:ext cx="531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보관함</a:t>
            </a:r>
          </a:p>
        </p:txBody>
      </p:sp>
      <p:pic>
        <p:nvPicPr>
          <p:cNvPr id="476" name="Shape 4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3560" y="4160446"/>
            <a:ext cx="405300" cy="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0205" y="3786085"/>
            <a:ext cx="1070400" cy="8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1021" y="4521946"/>
            <a:ext cx="574200" cy="5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Shape 4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9332" y="4599557"/>
            <a:ext cx="265500" cy="2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Shape 480"/>
          <p:cNvSpPr/>
          <p:nvPr/>
        </p:nvSpPr>
        <p:spPr>
          <a:xfrm>
            <a:off x="1321990" y="4813271"/>
            <a:ext cx="479699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481" name="Shape 481"/>
          <p:cNvSpPr/>
          <p:nvPr/>
        </p:nvSpPr>
        <p:spPr>
          <a:xfrm>
            <a:off x="1441551" y="4364667"/>
            <a:ext cx="834300" cy="119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1441398" y="4362348"/>
            <a:ext cx="670800" cy="1218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00:03:59</a:t>
            </a:r>
          </a:p>
        </p:txBody>
      </p:sp>
      <p:grpSp>
        <p:nvGrpSpPr>
          <p:cNvPr id="483" name="Shape 483"/>
          <p:cNvGrpSpPr/>
          <p:nvPr/>
        </p:nvGrpSpPr>
        <p:grpSpPr>
          <a:xfrm>
            <a:off x="3534872" y="3678773"/>
            <a:ext cx="2927700" cy="1746600"/>
            <a:chOff x="427404" y="3752082"/>
            <a:chExt cx="2927700" cy="1746600"/>
          </a:xfrm>
        </p:grpSpPr>
        <p:sp>
          <p:nvSpPr>
            <p:cNvPr id="484" name="Shape 484"/>
            <p:cNvSpPr/>
            <p:nvPr/>
          </p:nvSpPr>
          <p:spPr>
            <a:xfrm>
              <a:off x="427404" y="3752082"/>
              <a:ext cx="2927700" cy="1746600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영주님! 일정량의 크라운을 사용하시면 현재 작업을 즉시 완성 하실 수 있습니다!</a:t>
              </a: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1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남은 시간 : 02:30:30</a:t>
              </a: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5" name="Shape 485"/>
            <p:cNvGrpSpPr/>
            <p:nvPr/>
          </p:nvGrpSpPr>
          <p:grpSpPr>
            <a:xfrm>
              <a:off x="1235660" y="4943246"/>
              <a:ext cx="1311110" cy="420807"/>
              <a:chOff x="4307032" y="6052260"/>
              <a:chExt cx="1311110" cy="420807"/>
            </a:xfrm>
          </p:grpSpPr>
          <p:sp>
            <p:nvSpPr>
              <p:cNvPr id="486" name="Shape 486"/>
              <p:cNvSpPr/>
              <p:nvPr/>
            </p:nvSpPr>
            <p:spPr>
              <a:xfrm>
                <a:off x="4307032" y="6072360"/>
                <a:ext cx="1311000" cy="394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12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1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7" name="Shape 48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462035" y="6209262"/>
                <a:ext cx="241200" cy="230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Shape 488"/>
              <p:cNvSpPr/>
              <p:nvPr/>
            </p:nvSpPr>
            <p:spPr>
              <a:xfrm>
                <a:off x="4768582" y="6226767"/>
                <a:ext cx="6336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30000</a:t>
                </a:r>
              </a:p>
            </p:txBody>
          </p:sp>
          <p:sp>
            <p:nvSpPr>
              <p:cNvPr id="489" name="Shape 489"/>
              <p:cNvSpPr/>
              <p:nvPr/>
            </p:nvSpPr>
            <p:spPr>
              <a:xfrm>
                <a:off x="4319442" y="6052260"/>
                <a:ext cx="12987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즉시 가속</a:t>
                </a:r>
              </a:p>
            </p:txBody>
          </p:sp>
        </p:grpSp>
      </p:grpSp>
      <p:sp>
        <p:nvSpPr>
          <p:cNvPr id="490" name="Shape 490"/>
          <p:cNvSpPr/>
          <p:nvPr/>
        </p:nvSpPr>
        <p:spPr>
          <a:xfrm>
            <a:off x="3443912" y="3201847"/>
            <a:ext cx="5114999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 건물 업그레이드 진행 상태  즉시 완료 액션 버튼 클릭</a:t>
            </a:r>
          </a:p>
        </p:txBody>
      </p:sp>
      <p:sp>
        <p:nvSpPr>
          <p:cNvPr id="491" name="Shape 491"/>
          <p:cNvSpPr/>
          <p:nvPr/>
        </p:nvSpPr>
        <p:spPr>
          <a:xfrm>
            <a:off x="3205805" y="4317614"/>
            <a:ext cx="254399" cy="2679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236460" y="4227198"/>
            <a:ext cx="2644500" cy="4200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유물 복원소 업그레이드 완료</a:t>
            </a:r>
          </a:p>
        </p:txBody>
      </p:sp>
      <p:cxnSp>
        <p:nvCxnSpPr>
          <p:cNvPr id="493" name="Shape 493"/>
          <p:cNvCxnSpPr/>
          <p:nvPr/>
        </p:nvCxnSpPr>
        <p:spPr>
          <a:xfrm flipH="1" rot="10800000">
            <a:off x="7252725" y="4236185"/>
            <a:ext cx="2628000" cy="93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94" name="Shape 494"/>
          <p:cNvCxnSpPr/>
          <p:nvPr/>
        </p:nvCxnSpPr>
        <p:spPr>
          <a:xfrm flipH="1" rot="10800000">
            <a:off x="7253107" y="4623383"/>
            <a:ext cx="2628000" cy="93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95" name="Shape 495"/>
          <p:cNvSpPr/>
          <p:nvPr/>
        </p:nvSpPr>
        <p:spPr>
          <a:xfrm>
            <a:off x="6602774" y="1840639"/>
            <a:ext cx="254400" cy="2679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6602774" y="4312200"/>
            <a:ext cx="254400" cy="2679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196328" y="4760682"/>
            <a:ext cx="400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 업그레이드 알림 팝업 3초 동안 유지</a:t>
            </a:r>
          </a:p>
        </p:txBody>
      </p:sp>
      <p:sp>
        <p:nvSpPr>
          <p:cNvPr id="498" name="Shape 498"/>
          <p:cNvSpPr/>
          <p:nvPr/>
        </p:nvSpPr>
        <p:spPr>
          <a:xfrm>
            <a:off x="6997435" y="1837093"/>
            <a:ext cx="292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완성 연출 및 유물 완성 팝업 호출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3330091" y="793493"/>
            <a:ext cx="8341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해당 건물 무료 업그레이드&amp;철거 시 ‘</a:t>
            </a:r>
            <a:r>
              <a:rPr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무료 가속’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가능한 경우 나오는 아이콘 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가속이 가능 한 상태에서 나오는 아이콘(n분 미만의 건설 시간이 남은 상태)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아이콘을 클릭 시 해당 건설 하는 시간을 무시 하고 바로 건설이 진행됩니다.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건설 시간은 VIP기능을 활성화 하였을 시, VIP등급에 따라 무료 건설 시간이 상승 합니다.</a:t>
            </a:r>
          </a:p>
        </p:txBody>
      </p:sp>
      <p:sp>
        <p:nvSpPr>
          <p:cNvPr id="504" name="Shape 504"/>
          <p:cNvSpPr/>
          <p:nvPr/>
        </p:nvSpPr>
        <p:spPr>
          <a:xfrm>
            <a:off x="759181" y="793493"/>
            <a:ext cx="2442900" cy="2190000"/>
          </a:xfrm>
          <a:prstGeom prst="rect">
            <a:avLst/>
          </a:prstGeom>
          <a:solidFill>
            <a:srgbClr val="385623"/>
          </a:solidFill>
          <a:ln cap="flat" cmpd="sng" w="19050">
            <a:solidFill>
              <a:schemeClr val="dk1"/>
            </a:solidFill>
            <a:prstDash val="dash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9933" y="1652852"/>
            <a:ext cx="1070400" cy="8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Shape 506"/>
          <p:cNvSpPr/>
          <p:nvPr/>
        </p:nvSpPr>
        <p:spPr>
          <a:xfrm>
            <a:off x="1551279" y="2231434"/>
            <a:ext cx="834300" cy="119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1551125" y="2229115"/>
            <a:ext cx="670799" cy="1218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00:03:59</a:t>
            </a:r>
          </a:p>
        </p:txBody>
      </p:sp>
      <p:sp>
        <p:nvSpPr>
          <p:cNvPr id="508" name="Shape 508"/>
          <p:cNvSpPr/>
          <p:nvPr/>
        </p:nvSpPr>
        <p:spPr>
          <a:xfrm>
            <a:off x="215538" y="142595"/>
            <a:ext cx="250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 무료 가속</a:t>
            </a:r>
          </a:p>
        </p:txBody>
      </p:sp>
      <p:grpSp>
        <p:nvGrpSpPr>
          <p:cNvPr id="509" name="Shape 509"/>
          <p:cNvGrpSpPr/>
          <p:nvPr/>
        </p:nvGrpSpPr>
        <p:grpSpPr>
          <a:xfrm>
            <a:off x="1733391" y="1088190"/>
            <a:ext cx="494361" cy="466500"/>
            <a:chOff x="1288850" y="3614333"/>
            <a:chExt cx="494361" cy="466500"/>
          </a:xfrm>
        </p:grpSpPr>
        <p:sp>
          <p:nvSpPr>
            <p:cNvPr id="510" name="Shape 510"/>
            <p:cNvSpPr/>
            <p:nvPr/>
          </p:nvSpPr>
          <p:spPr>
            <a:xfrm>
              <a:off x="1288850" y="3614333"/>
              <a:ext cx="493799" cy="466500"/>
            </a:xfrm>
            <a:prstGeom prst="ellipse">
              <a:avLst/>
            </a:prstGeom>
            <a:solidFill>
              <a:srgbClr val="3F3F3F"/>
            </a:solidFill>
            <a:ln cap="flat" cmpd="sng" w="28575">
              <a:solidFill>
                <a:srgbClr val="FFFFFF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1290912" y="3716414"/>
              <a:ext cx="492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무료</a:t>
              </a:r>
            </a:p>
          </p:txBody>
        </p:sp>
      </p:grpSp>
      <p:sp>
        <p:nvSpPr>
          <p:cNvPr id="512" name="Shape 512"/>
          <p:cNvSpPr/>
          <p:nvPr/>
        </p:nvSpPr>
        <p:spPr>
          <a:xfrm>
            <a:off x="3427064" y="2715433"/>
            <a:ext cx="708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아이콘을 클릭 하여 건물 건설 완료 시 3초간 나오는 알림 팝업 창이 나오도록 합니다.</a:t>
            </a:r>
          </a:p>
        </p:txBody>
      </p:sp>
      <p:sp>
        <p:nvSpPr>
          <p:cNvPr id="513" name="Shape 513"/>
          <p:cNvSpPr/>
          <p:nvPr/>
        </p:nvSpPr>
        <p:spPr>
          <a:xfrm>
            <a:off x="3514851" y="2259773"/>
            <a:ext cx="2644500" cy="4200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유물 복원소 업그레이드 완료</a:t>
            </a:r>
          </a:p>
        </p:txBody>
      </p:sp>
      <p:cxnSp>
        <p:nvCxnSpPr>
          <p:cNvPr id="514" name="Shape 514"/>
          <p:cNvCxnSpPr/>
          <p:nvPr/>
        </p:nvCxnSpPr>
        <p:spPr>
          <a:xfrm flipH="1" rot="10800000">
            <a:off x="3531117" y="2268760"/>
            <a:ext cx="2628000" cy="93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15" name="Shape 515"/>
          <p:cNvCxnSpPr/>
          <p:nvPr/>
        </p:nvCxnSpPr>
        <p:spPr>
          <a:xfrm flipH="1" rot="10800000">
            <a:off x="3531498" y="2655958"/>
            <a:ext cx="2628000" cy="93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16" name="Shape 516"/>
          <p:cNvSpPr/>
          <p:nvPr/>
        </p:nvSpPr>
        <p:spPr>
          <a:xfrm>
            <a:off x="768325" y="3255909"/>
            <a:ext cx="2442900" cy="2190000"/>
          </a:xfrm>
          <a:prstGeom prst="rect">
            <a:avLst/>
          </a:prstGeom>
          <a:solidFill>
            <a:srgbClr val="385623"/>
          </a:solidFill>
          <a:ln cap="flat" cmpd="sng" w="19050">
            <a:solidFill>
              <a:schemeClr val="dk1"/>
            </a:solidFill>
            <a:prstDash val="dash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Shape 517"/>
          <p:cNvSpPr/>
          <p:nvPr/>
        </p:nvSpPr>
        <p:spPr>
          <a:xfrm>
            <a:off x="1424329" y="4570810"/>
            <a:ext cx="493800" cy="466500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1318183" y="4937067"/>
            <a:ext cx="686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sp>
        <p:nvSpPr>
          <p:cNvPr id="519" name="Shape 519"/>
          <p:cNvSpPr/>
          <p:nvPr/>
        </p:nvSpPr>
        <p:spPr>
          <a:xfrm>
            <a:off x="934919" y="4126098"/>
            <a:ext cx="493800" cy="466500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869220" y="4543262"/>
            <a:ext cx="646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세부정보</a:t>
            </a:r>
          </a:p>
        </p:txBody>
      </p:sp>
      <p:pic>
        <p:nvPicPr>
          <p:cNvPr id="521" name="Shape 5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0841" y="4105848"/>
            <a:ext cx="606900" cy="54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Shape 522"/>
          <p:cNvCxnSpPr/>
          <p:nvPr/>
        </p:nvCxnSpPr>
        <p:spPr>
          <a:xfrm>
            <a:off x="1504108" y="3701889"/>
            <a:ext cx="1008000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23" name="Shape 523"/>
          <p:cNvSpPr/>
          <p:nvPr/>
        </p:nvSpPr>
        <p:spPr>
          <a:xfrm>
            <a:off x="1542213" y="3458167"/>
            <a:ext cx="935099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  <p:cxnSp>
        <p:nvCxnSpPr>
          <p:cNvPr id="524" name="Shape 524"/>
          <p:cNvCxnSpPr/>
          <p:nvPr/>
        </p:nvCxnSpPr>
        <p:spPr>
          <a:xfrm>
            <a:off x="1504108" y="3482360"/>
            <a:ext cx="1008000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25" name="Shape 525"/>
          <p:cNvCxnSpPr/>
          <p:nvPr/>
        </p:nvCxnSpPr>
        <p:spPr>
          <a:xfrm rot="-5400000">
            <a:off x="2394676" y="3596582"/>
            <a:ext cx="216000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26" name="Shape 526"/>
          <p:cNvCxnSpPr/>
          <p:nvPr/>
        </p:nvCxnSpPr>
        <p:spPr>
          <a:xfrm rot="-5400000">
            <a:off x="1418073" y="3590360"/>
            <a:ext cx="216000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27" name="Shape 527"/>
          <p:cNvSpPr/>
          <p:nvPr/>
        </p:nvSpPr>
        <p:spPr>
          <a:xfrm>
            <a:off x="2088792" y="4576907"/>
            <a:ext cx="493800" cy="466500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2128951" y="4998026"/>
            <a:ext cx="415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가속</a:t>
            </a:r>
          </a:p>
        </p:txBody>
      </p:sp>
      <p:sp>
        <p:nvSpPr>
          <p:cNvPr id="529" name="Shape 529"/>
          <p:cNvSpPr/>
          <p:nvPr/>
        </p:nvSpPr>
        <p:spPr>
          <a:xfrm>
            <a:off x="2555136" y="4119707"/>
            <a:ext cx="493800" cy="466500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2531288" y="4540826"/>
            <a:ext cx="531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보관함</a:t>
            </a:r>
          </a:p>
        </p:txBody>
      </p:sp>
      <p:pic>
        <p:nvPicPr>
          <p:cNvPr id="531" name="Shape 5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2433" y="4160446"/>
            <a:ext cx="405300" cy="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Shape 5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9078" y="3786085"/>
            <a:ext cx="1070399" cy="8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69892" y="4521946"/>
            <a:ext cx="574200" cy="5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Shape 5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8204" y="4599557"/>
            <a:ext cx="265500" cy="2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/>
          <p:nvPr/>
        </p:nvSpPr>
        <p:spPr>
          <a:xfrm>
            <a:off x="1440862" y="4813271"/>
            <a:ext cx="479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536" name="Shape 536"/>
          <p:cNvSpPr/>
          <p:nvPr/>
        </p:nvSpPr>
        <p:spPr>
          <a:xfrm>
            <a:off x="1560424" y="4364667"/>
            <a:ext cx="834300" cy="119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1560270" y="4362348"/>
            <a:ext cx="670800" cy="1218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00:03:59</a:t>
            </a:r>
          </a:p>
        </p:txBody>
      </p:sp>
      <p:sp>
        <p:nvSpPr>
          <p:cNvPr id="538" name="Shape 538"/>
          <p:cNvSpPr/>
          <p:nvPr/>
        </p:nvSpPr>
        <p:spPr>
          <a:xfrm>
            <a:off x="3562783" y="3201847"/>
            <a:ext cx="6834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 아이템이 없는 상태에서 가속 액션 버튼 클릭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 아이템을 선택 시 보유중인 가속 아이템이 없다는 알림 팝업창 3초간 호출 되어집니다.</a:t>
            </a:r>
          </a:p>
        </p:txBody>
      </p:sp>
      <p:sp>
        <p:nvSpPr>
          <p:cNvPr id="539" name="Shape 539"/>
          <p:cNvSpPr/>
          <p:nvPr/>
        </p:nvSpPr>
        <p:spPr>
          <a:xfrm>
            <a:off x="3324676" y="4317614"/>
            <a:ext cx="254400" cy="2679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3752596" y="4227198"/>
            <a:ext cx="2644500" cy="4200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중인 가속 아이템이 없습니다.</a:t>
            </a:r>
          </a:p>
        </p:txBody>
      </p:sp>
      <p:cxnSp>
        <p:nvCxnSpPr>
          <p:cNvPr id="541" name="Shape 541"/>
          <p:cNvCxnSpPr/>
          <p:nvPr/>
        </p:nvCxnSpPr>
        <p:spPr>
          <a:xfrm flipH="1" rot="10800000">
            <a:off x="3768860" y="4236185"/>
            <a:ext cx="2628000" cy="93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42" name="Shape 542"/>
          <p:cNvCxnSpPr/>
          <p:nvPr/>
        </p:nvCxnSpPr>
        <p:spPr>
          <a:xfrm flipH="1" rot="10800000">
            <a:off x="3769242" y="4623383"/>
            <a:ext cx="2628000" cy="93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43" name="Shape 5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71147" y="1445407"/>
            <a:ext cx="551700" cy="4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/>
        </p:nvSpPr>
        <p:spPr>
          <a:xfrm>
            <a:off x="215538" y="142595"/>
            <a:ext cx="196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 아이템 사용</a:t>
            </a:r>
          </a:p>
        </p:txBody>
      </p:sp>
      <p:pic>
        <p:nvPicPr>
          <p:cNvPr id="550" name="Shape 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6396" y="725014"/>
            <a:ext cx="3189000" cy="56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Shape 551"/>
          <p:cNvSpPr/>
          <p:nvPr/>
        </p:nvSpPr>
        <p:spPr>
          <a:xfrm>
            <a:off x="3557292" y="725014"/>
            <a:ext cx="3165299" cy="5688900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2" name="Shape 552"/>
          <p:cNvGrpSpPr/>
          <p:nvPr/>
        </p:nvGrpSpPr>
        <p:grpSpPr>
          <a:xfrm>
            <a:off x="3652363" y="1628410"/>
            <a:ext cx="3020100" cy="2920200"/>
            <a:chOff x="1007929" y="1735975"/>
            <a:chExt cx="3020099" cy="2920200"/>
          </a:xfrm>
        </p:grpSpPr>
        <p:sp>
          <p:nvSpPr>
            <p:cNvPr id="553" name="Shape 553"/>
            <p:cNvSpPr/>
            <p:nvPr/>
          </p:nvSpPr>
          <p:spPr>
            <a:xfrm>
              <a:off x="1007929" y="1735975"/>
              <a:ext cx="3020099" cy="2920200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1035954" y="1755522"/>
              <a:ext cx="2971499" cy="312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Shape 555"/>
            <p:cNvSpPr/>
            <p:nvPr/>
          </p:nvSpPr>
          <p:spPr>
            <a:xfrm>
              <a:off x="1103888" y="3511282"/>
              <a:ext cx="2872500" cy="611400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Shape 556"/>
            <p:cNvSpPr/>
            <p:nvPr/>
          </p:nvSpPr>
          <p:spPr>
            <a:xfrm>
              <a:off x="1854400" y="4233348"/>
              <a:ext cx="1311000" cy="32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557" name="Shape 5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58095" y="2533821"/>
              <a:ext cx="649800" cy="63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" name="Shape 5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91546" y="2555807"/>
              <a:ext cx="635100" cy="62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Shape 5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30093" y="2547675"/>
              <a:ext cx="635100" cy="62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" name="Shape 560"/>
            <p:cNvSpPr/>
            <p:nvPr/>
          </p:nvSpPr>
          <p:spPr>
            <a:xfrm>
              <a:off x="1262899" y="3262735"/>
              <a:ext cx="827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561" name="Shape 561"/>
            <p:cNvSpPr/>
            <p:nvPr/>
          </p:nvSpPr>
          <p:spPr>
            <a:xfrm>
              <a:off x="2068441" y="3265847"/>
              <a:ext cx="930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562" name="Shape 562"/>
            <p:cNvSpPr/>
            <p:nvPr/>
          </p:nvSpPr>
          <p:spPr>
            <a:xfrm>
              <a:off x="2952958" y="3266246"/>
              <a:ext cx="930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563" name="Shape 563"/>
            <p:cNvSpPr/>
            <p:nvPr/>
          </p:nvSpPr>
          <p:spPr>
            <a:xfrm rot="-8265986">
              <a:off x="3658480" y="2724518"/>
              <a:ext cx="259315" cy="28310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Shape 564"/>
            <p:cNvSpPr/>
            <p:nvPr/>
          </p:nvSpPr>
          <p:spPr>
            <a:xfrm flipH="1" rot="8302648">
              <a:off x="1122544" y="2730457"/>
              <a:ext cx="259251" cy="283268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1034573" y="3330203"/>
              <a:ext cx="396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566" name="Shape 566"/>
            <p:cNvSpPr/>
            <p:nvPr/>
          </p:nvSpPr>
          <p:spPr>
            <a:xfrm>
              <a:off x="2943173" y="3427312"/>
              <a:ext cx="462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567" name="Shape 567"/>
            <p:cNvCxnSpPr/>
            <p:nvPr/>
          </p:nvCxnSpPr>
          <p:spPr>
            <a:xfrm>
              <a:off x="1441870" y="3733739"/>
              <a:ext cx="1548000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568" name="Shape 568"/>
            <p:cNvSpPr/>
            <p:nvPr/>
          </p:nvSpPr>
          <p:spPr>
            <a:xfrm>
              <a:off x="1197409" y="2166014"/>
              <a:ext cx="2653800" cy="214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Shape 569"/>
            <p:cNvSpPr/>
            <p:nvPr/>
          </p:nvSpPr>
          <p:spPr>
            <a:xfrm>
              <a:off x="1188251" y="2166014"/>
              <a:ext cx="152400" cy="214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2150489" y="2132875"/>
              <a:ext cx="761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571" name="Shape 571"/>
            <p:cNvSpPr/>
            <p:nvPr/>
          </p:nvSpPr>
          <p:spPr>
            <a:xfrm>
              <a:off x="1485387" y="3877701"/>
              <a:ext cx="2114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572" name="Shape 572"/>
            <p:cNvSpPr/>
            <p:nvPr/>
          </p:nvSpPr>
          <p:spPr>
            <a:xfrm>
              <a:off x="1896544" y="1761002"/>
              <a:ext cx="1366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중…</a:t>
              </a:r>
            </a:p>
          </p:txBody>
        </p:sp>
        <p:sp>
          <p:nvSpPr>
            <p:cNvPr id="573" name="Shape 573"/>
            <p:cNvSpPr/>
            <p:nvPr/>
          </p:nvSpPr>
          <p:spPr>
            <a:xfrm>
              <a:off x="3363035" y="3653012"/>
              <a:ext cx="525000" cy="194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574" name="Shape 574"/>
            <p:cNvSpPr/>
            <p:nvPr/>
          </p:nvSpPr>
          <p:spPr>
            <a:xfrm>
              <a:off x="1435848" y="3626575"/>
              <a:ext cx="152400" cy="214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5" name="Shape 575"/>
          <p:cNvSpPr/>
          <p:nvPr/>
        </p:nvSpPr>
        <p:spPr>
          <a:xfrm>
            <a:off x="3790869" y="6422026"/>
            <a:ext cx="276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■ 건설 중, 가속 메뉴 선택의 팝업 ■</a:t>
            </a:r>
          </a:p>
        </p:txBody>
      </p:sp>
      <p:sp>
        <p:nvSpPr>
          <p:cNvPr id="576" name="Shape 576"/>
          <p:cNvSpPr/>
          <p:nvPr/>
        </p:nvSpPr>
        <p:spPr>
          <a:xfrm>
            <a:off x="984288" y="1559675"/>
            <a:ext cx="2107200" cy="497099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가속 사항에 따른 제목</a:t>
            </a:r>
          </a:p>
        </p:txBody>
      </p:sp>
      <p:sp>
        <p:nvSpPr>
          <p:cNvPr id="577" name="Shape 577"/>
          <p:cNvSpPr/>
          <p:nvPr/>
        </p:nvSpPr>
        <p:spPr>
          <a:xfrm>
            <a:off x="6980999" y="906287"/>
            <a:ext cx="3982500" cy="497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지금 현재 진행 상태(시간정보)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시간에 따라 게이지가 줄어드는 방식</a:t>
            </a:r>
          </a:p>
        </p:txBody>
      </p:sp>
      <p:sp>
        <p:nvSpPr>
          <p:cNvPr id="578" name="Shape 578"/>
          <p:cNvSpPr/>
          <p:nvPr/>
        </p:nvSpPr>
        <p:spPr>
          <a:xfrm>
            <a:off x="6987390" y="1697878"/>
            <a:ext cx="4515600" cy="1385100"/>
          </a:xfrm>
          <a:prstGeom prst="roundRect">
            <a:avLst>
              <a:gd fmla="val 5209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리스트(현재 보유 하고 있는 아이템만 나오도록 처리)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가속 아이템 (일반 가속 아이템, 건설 가속 아이템)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일반 가속 아이템 (일반 가속 아이템)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 기준은 일반 가속 아이템이 뒤로 나오도록 표시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같은 가속 아이템은 낮은 시간의 아이템 부터 정렬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아이템 선택 시 아이템 선택 테두리 표시를 해주도록 함.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 화살표 버튼을 눌러 아이템 커서 이동이 가능 함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슬라이드 기능을 사용하여 좌/우 이동이 가능 함</a:t>
            </a:r>
          </a:p>
        </p:txBody>
      </p:sp>
      <p:sp>
        <p:nvSpPr>
          <p:cNvPr id="579" name="Shape 579"/>
          <p:cNvSpPr/>
          <p:nvPr/>
        </p:nvSpPr>
        <p:spPr>
          <a:xfrm>
            <a:off x="4789848" y="2398522"/>
            <a:ext cx="720000" cy="72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7F6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Shape 580"/>
          <p:cNvSpPr/>
          <p:nvPr/>
        </p:nvSpPr>
        <p:spPr>
          <a:xfrm>
            <a:off x="7009407" y="3383317"/>
            <a:ext cx="4515600" cy="687600"/>
          </a:xfrm>
          <a:prstGeom prst="roundRect">
            <a:avLst>
              <a:gd fmla="val 6031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숫자 공간 선택 시 시스템 키 패드 출력 하여 입력 가능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시스템 키 패드 상세한 내용은 </a:t>
            </a: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27PAGE</a:t>
            </a:r>
            <a:r>
              <a:rPr lang="en-US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참고 </a:t>
            </a:r>
          </a:p>
        </p:txBody>
      </p:sp>
      <p:sp>
        <p:nvSpPr>
          <p:cNvPr id="581" name="Shape 581"/>
          <p:cNvSpPr/>
          <p:nvPr/>
        </p:nvSpPr>
        <p:spPr>
          <a:xfrm>
            <a:off x="7002585" y="4124021"/>
            <a:ext cx="3982500" cy="497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버튼 클릭 시 바로 사용 하거나. 시간을 초과 하는 하여 아이템을 사용 시 팝업 호출.</a:t>
            </a:r>
          </a:p>
        </p:txBody>
      </p:sp>
      <p:sp>
        <p:nvSpPr>
          <p:cNvPr id="582" name="Shape 582"/>
          <p:cNvSpPr/>
          <p:nvPr/>
        </p:nvSpPr>
        <p:spPr>
          <a:xfrm>
            <a:off x="7029963" y="4687267"/>
            <a:ext cx="2927700" cy="1734900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영주님께서 선택 하신 가속 시간은 남은 시간보다 훨씬 많은 시간을 가속 합니다. 사용 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/>
          <p:nvPr/>
        </p:nvSpPr>
        <p:spPr>
          <a:xfrm>
            <a:off x="7790889" y="6084492"/>
            <a:ext cx="1380900" cy="307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sp>
        <p:nvSpPr>
          <p:cNvPr id="584" name="Shape 584"/>
          <p:cNvSpPr/>
          <p:nvPr/>
        </p:nvSpPr>
        <p:spPr>
          <a:xfrm>
            <a:off x="6307362" y="2385909"/>
            <a:ext cx="651600" cy="16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Shape 5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77571" y="747060"/>
            <a:ext cx="3144900" cy="2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Shape 586"/>
          <p:cNvSpPr/>
          <p:nvPr/>
        </p:nvSpPr>
        <p:spPr>
          <a:xfrm flipH="1">
            <a:off x="3097214" y="1733707"/>
            <a:ext cx="404700" cy="16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Shape 587"/>
          <p:cNvSpPr/>
          <p:nvPr/>
        </p:nvSpPr>
        <p:spPr>
          <a:xfrm rot="-1913422">
            <a:off x="5589257" y="1660166"/>
            <a:ext cx="1536639" cy="16532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Shape 588"/>
          <p:cNvSpPr/>
          <p:nvPr/>
        </p:nvSpPr>
        <p:spPr>
          <a:xfrm>
            <a:off x="6546141" y="3555205"/>
            <a:ext cx="404699" cy="16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Shape 589"/>
          <p:cNvSpPr/>
          <p:nvPr/>
        </p:nvSpPr>
        <p:spPr>
          <a:xfrm>
            <a:off x="5786826" y="4207708"/>
            <a:ext cx="1154400" cy="16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0" name="Shape 590"/>
          <p:cNvCxnSpPr>
            <a:stCxn id="556" idx="2"/>
            <a:endCxn id="582" idx="1"/>
          </p:cNvCxnSpPr>
          <p:nvPr/>
        </p:nvCxnSpPr>
        <p:spPr>
          <a:xfrm flipH="1" rot="-5400000">
            <a:off x="5540735" y="4065484"/>
            <a:ext cx="1102800" cy="1875600"/>
          </a:xfrm>
          <a:prstGeom prst="bentConnector2">
            <a:avLst/>
          </a:prstGeom>
          <a:noFill/>
          <a:ln cap="flat" cmpd="sng" w="57150">
            <a:solidFill>
              <a:srgbClr val="7F6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215538" y="142595"/>
            <a:ext cx="6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022594" y="1017533"/>
            <a:ext cx="9847200" cy="50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기획 의도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유물은 다른 게임에 장비를 문명이라는 소재를 생각 하여 유물으로 변형 한 시스템 입니다.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유물은 병종의 공격력 , 방어력, 체력을 상승 시켜 주는 효과로 좀더 강해질 수 있는 요소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세종 대왕, 간디 영주가 유물을 장착 하고 있는 느낌 보다는 유물이 더 좋을 것으로 판단 하여 유물을 선택 함.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마다 고유한 유물이 존재 하며, 국가 유물 조각은 해당 국가를 선택 하여 탐색을 진행 하여야 획득 할 수 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전투 승리 시 국가 유물 조각 보상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싱글 전투, 집결 전투 진행에서 승리 하게 되어지면 해당 국가 유물 조각을 획득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상세 기획 내용 유물 복원소 기획서 12p 페이지 참고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전투 승리 시 은화 보상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싱글 전투, 집결 전투 진행에서 승리 하게 되어지면 은화를 획득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상세 기획 내용 유물 복원소 기획서 11p 페이지 참고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국가 유물 조각을 연맹 상점을 통해서 구매 할 수 있는 시스템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상점 &gt; 조각 아이템을 등록 하여 연맹원이 구매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상점 기획서 내용 추가 이후 작업 요청 드리겠습니다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/>
        </p:nvSpPr>
        <p:spPr>
          <a:xfrm>
            <a:off x="215538" y="142595"/>
            <a:ext cx="219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키패드 처리</a:t>
            </a:r>
          </a:p>
        </p:txBody>
      </p:sp>
      <p:sp>
        <p:nvSpPr>
          <p:cNvPr id="597" name="Shape 597"/>
          <p:cNvSpPr/>
          <p:nvPr/>
        </p:nvSpPr>
        <p:spPr>
          <a:xfrm>
            <a:off x="7001267" y="3555205"/>
            <a:ext cx="3651300" cy="1330800"/>
          </a:xfrm>
          <a:prstGeom prst="roundRect">
            <a:avLst>
              <a:gd fmla="val 4128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영역 클릭 시 시스템 키패드 출력 되어지도록 처리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입력 시 해당 하는 숫자가  입력 되어지며, 완료 버튼을 클릭 시 해당 하는 숫자가 입력 되어집니다. 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숫자를 입력 하여 해당 하는 아이템 개수가 없는 경우 최대 max 개수를 입력 해주도록 합니다.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8" name="Shape 5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8382" y="716818"/>
            <a:ext cx="3189000" cy="56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Shape 599"/>
          <p:cNvSpPr/>
          <p:nvPr/>
        </p:nvSpPr>
        <p:spPr>
          <a:xfrm>
            <a:off x="3569280" y="716818"/>
            <a:ext cx="3165299" cy="5688900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Shape 600"/>
          <p:cNvSpPr/>
          <p:nvPr/>
        </p:nvSpPr>
        <p:spPr>
          <a:xfrm>
            <a:off x="3595457" y="4817978"/>
            <a:ext cx="3182100" cy="821400"/>
          </a:xfrm>
          <a:prstGeom prst="rect">
            <a:avLst/>
          </a:prstGeom>
          <a:solidFill>
            <a:srgbClr val="C55A11">
              <a:alpha val="2824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grpSp>
        <p:nvGrpSpPr>
          <p:cNvPr id="601" name="Shape 601"/>
          <p:cNvGrpSpPr/>
          <p:nvPr/>
        </p:nvGrpSpPr>
        <p:grpSpPr>
          <a:xfrm>
            <a:off x="3664351" y="1620215"/>
            <a:ext cx="3020100" cy="2920200"/>
            <a:chOff x="1007929" y="1735975"/>
            <a:chExt cx="3020099" cy="2920200"/>
          </a:xfrm>
        </p:grpSpPr>
        <p:sp>
          <p:nvSpPr>
            <p:cNvPr id="602" name="Shape 602"/>
            <p:cNvSpPr/>
            <p:nvPr/>
          </p:nvSpPr>
          <p:spPr>
            <a:xfrm>
              <a:off x="1007929" y="1735975"/>
              <a:ext cx="3020099" cy="2920200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Shape 603"/>
            <p:cNvSpPr/>
            <p:nvPr/>
          </p:nvSpPr>
          <p:spPr>
            <a:xfrm>
              <a:off x="1035954" y="1755522"/>
              <a:ext cx="2971499" cy="312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Shape 604"/>
            <p:cNvSpPr/>
            <p:nvPr/>
          </p:nvSpPr>
          <p:spPr>
            <a:xfrm>
              <a:off x="1103888" y="3511282"/>
              <a:ext cx="2872500" cy="611400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Shape 605"/>
            <p:cNvSpPr/>
            <p:nvPr/>
          </p:nvSpPr>
          <p:spPr>
            <a:xfrm>
              <a:off x="1854400" y="4196773"/>
              <a:ext cx="1311000" cy="32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606" name="Shape 6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58095" y="2533821"/>
              <a:ext cx="649800" cy="63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Shape 60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91546" y="2555807"/>
              <a:ext cx="635100" cy="62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Shape 60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48382" y="2547675"/>
              <a:ext cx="635100" cy="62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9" name="Shape 609"/>
            <p:cNvSpPr/>
            <p:nvPr/>
          </p:nvSpPr>
          <p:spPr>
            <a:xfrm>
              <a:off x="1262899" y="3262735"/>
              <a:ext cx="827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610" name="Shape 610"/>
            <p:cNvSpPr/>
            <p:nvPr/>
          </p:nvSpPr>
          <p:spPr>
            <a:xfrm>
              <a:off x="2068441" y="3265847"/>
              <a:ext cx="930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611" name="Shape 611"/>
            <p:cNvSpPr/>
            <p:nvPr/>
          </p:nvSpPr>
          <p:spPr>
            <a:xfrm>
              <a:off x="2952958" y="3266246"/>
              <a:ext cx="930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612" name="Shape 612"/>
            <p:cNvSpPr/>
            <p:nvPr/>
          </p:nvSpPr>
          <p:spPr>
            <a:xfrm rot="-8265986">
              <a:off x="3658480" y="2724518"/>
              <a:ext cx="259315" cy="28310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 flipH="1" rot="8302648">
              <a:off x="1122544" y="2730457"/>
              <a:ext cx="259251" cy="283268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>
              <a:off x="1034573" y="3330203"/>
              <a:ext cx="396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615" name="Shape 615"/>
            <p:cNvSpPr/>
            <p:nvPr/>
          </p:nvSpPr>
          <p:spPr>
            <a:xfrm>
              <a:off x="2943173" y="3427312"/>
              <a:ext cx="462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616" name="Shape 616"/>
            <p:cNvCxnSpPr/>
            <p:nvPr/>
          </p:nvCxnSpPr>
          <p:spPr>
            <a:xfrm>
              <a:off x="1441870" y="3733739"/>
              <a:ext cx="1548000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617" name="Shape 617"/>
            <p:cNvSpPr/>
            <p:nvPr/>
          </p:nvSpPr>
          <p:spPr>
            <a:xfrm>
              <a:off x="1197409" y="2166014"/>
              <a:ext cx="2653800" cy="214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1188251" y="2166014"/>
              <a:ext cx="152400" cy="214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2150489" y="2132875"/>
              <a:ext cx="761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620" name="Shape 620"/>
            <p:cNvSpPr/>
            <p:nvPr/>
          </p:nvSpPr>
          <p:spPr>
            <a:xfrm>
              <a:off x="1485387" y="3877701"/>
              <a:ext cx="2114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621" name="Shape 621"/>
            <p:cNvSpPr/>
            <p:nvPr/>
          </p:nvSpPr>
          <p:spPr>
            <a:xfrm>
              <a:off x="1896544" y="1761002"/>
              <a:ext cx="139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중...</a:t>
              </a:r>
            </a:p>
          </p:txBody>
        </p:sp>
        <p:sp>
          <p:nvSpPr>
            <p:cNvPr id="622" name="Shape 622"/>
            <p:cNvSpPr/>
            <p:nvPr/>
          </p:nvSpPr>
          <p:spPr>
            <a:xfrm>
              <a:off x="3363035" y="3653012"/>
              <a:ext cx="525000" cy="194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623" name="Shape 623"/>
            <p:cNvSpPr/>
            <p:nvPr/>
          </p:nvSpPr>
          <p:spPr>
            <a:xfrm>
              <a:off x="1435848" y="3626575"/>
              <a:ext cx="152400" cy="214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4" name="Shape 624"/>
          <p:cNvSpPr/>
          <p:nvPr/>
        </p:nvSpPr>
        <p:spPr>
          <a:xfrm>
            <a:off x="4824919" y="2423433"/>
            <a:ext cx="644400" cy="6621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5" name="Shape 6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07426" y="4267546"/>
            <a:ext cx="3143400" cy="21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Shape 626"/>
          <p:cNvSpPr/>
          <p:nvPr/>
        </p:nvSpPr>
        <p:spPr>
          <a:xfrm>
            <a:off x="3598873" y="5885951"/>
            <a:ext cx="1009200" cy="4977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sp>
        <p:nvSpPr>
          <p:cNvPr id="627" name="Shape 627"/>
          <p:cNvSpPr/>
          <p:nvPr/>
        </p:nvSpPr>
        <p:spPr>
          <a:xfrm>
            <a:off x="199967" y="4516728"/>
            <a:ext cx="3319200" cy="951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화면에 키패드가 나올 수 있도록 처리가 가능 한지 체크 하여야 하며, 이 방식이 안될 경우 게임 숫자 키패드를 만들어서 사용 하는 방식을 추천 합니다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2551175" y="4308767"/>
            <a:ext cx="1209000" cy="18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6546141" y="3555205"/>
            <a:ext cx="404699" cy="16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0" name="Shape 6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86714" y="737916"/>
            <a:ext cx="3144900" cy="2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/>
        </p:nvSpPr>
        <p:spPr>
          <a:xfrm>
            <a:off x="215538" y="142595"/>
            <a:ext cx="342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시, 가속 아이템 개수 셋팅</a:t>
            </a:r>
          </a:p>
        </p:txBody>
      </p:sp>
      <p:cxnSp>
        <p:nvCxnSpPr>
          <p:cNvPr id="637" name="Shape 637"/>
          <p:cNvCxnSpPr/>
          <p:nvPr/>
        </p:nvCxnSpPr>
        <p:spPr>
          <a:xfrm>
            <a:off x="6017258" y="3572241"/>
            <a:ext cx="534600" cy="3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638" name="Shape 6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2485" y="710485"/>
            <a:ext cx="3189000" cy="56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Shape 639"/>
          <p:cNvSpPr/>
          <p:nvPr/>
        </p:nvSpPr>
        <p:spPr>
          <a:xfrm>
            <a:off x="3563382" y="710485"/>
            <a:ext cx="3165299" cy="5688900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0" name="Shape 640"/>
          <p:cNvGrpSpPr/>
          <p:nvPr/>
        </p:nvGrpSpPr>
        <p:grpSpPr>
          <a:xfrm>
            <a:off x="3658453" y="1613881"/>
            <a:ext cx="3020100" cy="2920200"/>
            <a:chOff x="1007929" y="1735975"/>
            <a:chExt cx="3020099" cy="2920200"/>
          </a:xfrm>
        </p:grpSpPr>
        <p:sp>
          <p:nvSpPr>
            <p:cNvPr id="641" name="Shape 641"/>
            <p:cNvSpPr/>
            <p:nvPr/>
          </p:nvSpPr>
          <p:spPr>
            <a:xfrm>
              <a:off x="1007929" y="1735975"/>
              <a:ext cx="3020099" cy="2920200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1035954" y="1755522"/>
              <a:ext cx="2971499" cy="312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Shape 643"/>
            <p:cNvSpPr/>
            <p:nvPr/>
          </p:nvSpPr>
          <p:spPr>
            <a:xfrm>
              <a:off x="1103888" y="3511282"/>
              <a:ext cx="2872500" cy="611400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Shape 644"/>
            <p:cNvSpPr/>
            <p:nvPr/>
          </p:nvSpPr>
          <p:spPr>
            <a:xfrm>
              <a:off x="1854400" y="4196773"/>
              <a:ext cx="1311000" cy="32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645" name="Shape 6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58095" y="2533821"/>
              <a:ext cx="649800" cy="63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Shape 6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91546" y="2555807"/>
              <a:ext cx="635100" cy="62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Shape 6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48382" y="2547675"/>
              <a:ext cx="635100" cy="62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Shape 648"/>
            <p:cNvSpPr/>
            <p:nvPr/>
          </p:nvSpPr>
          <p:spPr>
            <a:xfrm>
              <a:off x="1262899" y="3262735"/>
              <a:ext cx="827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649" name="Shape 649"/>
            <p:cNvSpPr/>
            <p:nvPr/>
          </p:nvSpPr>
          <p:spPr>
            <a:xfrm>
              <a:off x="2068441" y="3265847"/>
              <a:ext cx="930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650" name="Shape 650"/>
            <p:cNvSpPr/>
            <p:nvPr/>
          </p:nvSpPr>
          <p:spPr>
            <a:xfrm>
              <a:off x="2952958" y="3266246"/>
              <a:ext cx="930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651" name="Shape 651"/>
            <p:cNvSpPr/>
            <p:nvPr/>
          </p:nvSpPr>
          <p:spPr>
            <a:xfrm rot="-8265986">
              <a:off x="3658480" y="2724518"/>
              <a:ext cx="259315" cy="28310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 flipH="1" rot="8302648">
              <a:off x="1122544" y="2730457"/>
              <a:ext cx="259251" cy="283268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Shape 653"/>
            <p:cNvSpPr/>
            <p:nvPr/>
          </p:nvSpPr>
          <p:spPr>
            <a:xfrm>
              <a:off x="1034573" y="3330203"/>
              <a:ext cx="396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654" name="Shape 654"/>
            <p:cNvSpPr/>
            <p:nvPr/>
          </p:nvSpPr>
          <p:spPr>
            <a:xfrm>
              <a:off x="2943173" y="3427312"/>
              <a:ext cx="462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655" name="Shape 655"/>
            <p:cNvCxnSpPr/>
            <p:nvPr/>
          </p:nvCxnSpPr>
          <p:spPr>
            <a:xfrm>
              <a:off x="1441870" y="3733739"/>
              <a:ext cx="1548000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656" name="Shape 656"/>
            <p:cNvSpPr/>
            <p:nvPr/>
          </p:nvSpPr>
          <p:spPr>
            <a:xfrm>
              <a:off x="1197409" y="2166014"/>
              <a:ext cx="2653800" cy="214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1188251" y="2166014"/>
              <a:ext cx="152400" cy="214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2150489" y="2132875"/>
              <a:ext cx="761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09:01:06</a:t>
              </a:r>
            </a:p>
          </p:txBody>
        </p:sp>
        <p:sp>
          <p:nvSpPr>
            <p:cNvPr id="659" name="Shape 659"/>
            <p:cNvSpPr/>
            <p:nvPr/>
          </p:nvSpPr>
          <p:spPr>
            <a:xfrm>
              <a:off x="1485387" y="3877701"/>
              <a:ext cx="2114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09:00:00 (무료시간:5분)</a:t>
              </a:r>
            </a:p>
          </p:txBody>
        </p:sp>
        <p:sp>
          <p:nvSpPr>
            <p:cNvPr id="660" name="Shape 660"/>
            <p:cNvSpPr/>
            <p:nvPr/>
          </p:nvSpPr>
          <p:spPr>
            <a:xfrm>
              <a:off x="1896544" y="1761002"/>
              <a:ext cx="1366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중…</a:t>
              </a:r>
            </a:p>
          </p:txBody>
        </p:sp>
        <p:sp>
          <p:nvSpPr>
            <p:cNvPr id="661" name="Shape 661"/>
            <p:cNvSpPr/>
            <p:nvPr/>
          </p:nvSpPr>
          <p:spPr>
            <a:xfrm>
              <a:off x="3363035" y="3653012"/>
              <a:ext cx="525000" cy="194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</a:p>
          </p:txBody>
        </p:sp>
        <p:sp>
          <p:nvSpPr>
            <p:cNvPr id="662" name="Shape 662"/>
            <p:cNvSpPr/>
            <p:nvPr/>
          </p:nvSpPr>
          <p:spPr>
            <a:xfrm>
              <a:off x="2837521" y="3626575"/>
              <a:ext cx="152400" cy="214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3" name="Shape 663"/>
          <p:cNvSpPr/>
          <p:nvPr/>
        </p:nvSpPr>
        <p:spPr>
          <a:xfrm>
            <a:off x="4819021" y="2417100"/>
            <a:ext cx="644400" cy="6621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Shape 664"/>
          <p:cNvSpPr/>
          <p:nvPr/>
        </p:nvSpPr>
        <p:spPr>
          <a:xfrm>
            <a:off x="7127371" y="2247891"/>
            <a:ext cx="4967100" cy="2699099"/>
          </a:xfrm>
          <a:prstGeom prst="roundRect">
            <a:avLst>
              <a:gd fmla="val 2895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기본 세팅되는 가속 아이템 개수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 (남은 건설시간 – 무료가속 시간) / 가속 아이템 단위 시간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남는 소수점 값은 내림 처리 (51분 / 5분 가속 = 10 (0.2버림))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건설 시간은 Ui에 진입한 시간을 기준으로 개수 셋팅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무료 가속 시간은 VIP 활성화의 여부에 따라 달라질 수 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가속 아이템의 단위 시간이 남은 건설 시간 보다 높다면 최소값 1로 셋팅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(남은 시간이 2시간 인데, 보유or선택한 가속 아이템이 8시간 가속)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필요한 가속 아이템의 개수보다 보유한 아이템이 적으면, 최대수량으로 셋팅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예) 5분 가속 아이템 선택 기준. 남은 시간이 53분, VIP활성화로 무료가속 15분.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7.6개 = (53분 - 15분 무료) / 5분 가속아이템 </a:t>
            </a: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▶ 7개로 셋팅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건설을 제외한 훈련 및 연구 등에는 무료가속 시간이 적용되지 않습니다.</a:t>
            </a:r>
          </a:p>
        </p:txBody>
      </p:sp>
      <p:sp>
        <p:nvSpPr>
          <p:cNvPr id="665" name="Shape 665"/>
          <p:cNvSpPr/>
          <p:nvPr/>
        </p:nvSpPr>
        <p:spPr>
          <a:xfrm>
            <a:off x="6585952" y="3527773"/>
            <a:ext cx="489600" cy="16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Shape 6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86714" y="737916"/>
            <a:ext cx="3144900" cy="2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/>
        </p:nvSpPr>
        <p:spPr>
          <a:xfrm>
            <a:off x="215538" y="142595"/>
            <a:ext cx="22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업그레이드_정보 UI</a:t>
            </a:r>
          </a:p>
        </p:txBody>
      </p:sp>
      <p:pic>
        <p:nvPicPr>
          <p:cNvPr id="673" name="Shape 6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3785" y="716162"/>
            <a:ext cx="3189000" cy="56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Shape 674"/>
          <p:cNvSpPr/>
          <p:nvPr/>
        </p:nvSpPr>
        <p:spPr>
          <a:xfrm>
            <a:off x="3574682" y="716162"/>
            <a:ext cx="3165300" cy="5688900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Shape 675"/>
          <p:cNvSpPr/>
          <p:nvPr/>
        </p:nvSpPr>
        <p:spPr>
          <a:xfrm>
            <a:off x="3593539" y="1058720"/>
            <a:ext cx="3172500" cy="425100"/>
          </a:xfrm>
          <a:prstGeom prst="rect">
            <a:avLst/>
          </a:prstGeom>
          <a:solidFill>
            <a:srgbClr val="C55A11">
              <a:alpha val="2824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76" name="Shape 676"/>
          <p:cNvSpPr/>
          <p:nvPr/>
        </p:nvSpPr>
        <p:spPr>
          <a:xfrm>
            <a:off x="3600860" y="4817323"/>
            <a:ext cx="3182100" cy="821400"/>
          </a:xfrm>
          <a:prstGeom prst="rect">
            <a:avLst/>
          </a:prstGeom>
          <a:solidFill>
            <a:srgbClr val="C55A11">
              <a:alpha val="2824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77" name="Shape 677"/>
          <p:cNvSpPr/>
          <p:nvPr/>
        </p:nvSpPr>
        <p:spPr>
          <a:xfrm>
            <a:off x="3676351" y="5945332"/>
            <a:ext cx="522300" cy="381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12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Shape 678"/>
          <p:cNvSpPr/>
          <p:nvPr/>
        </p:nvSpPr>
        <p:spPr>
          <a:xfrm rot="10800000">
            <a:off x="3759751" y="6037575"/>
            <a:ext cx="336900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Shape 679"/>
          <p:cNvSpPr/>
          <p:nvPr/>
        </p:nvSpPr>
        <p:spPr>
          <a:xfrm>
            <a:off x="3704435" y="3099072"/>
            <a:ext cx="2994900" cy="167940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Shape 680"/>
          <p:cNvSpPr/>
          <p:nvPr/>
        </p:nvSpPr>
        <p:spPr>
          <a:xfrm>
            <a:off x="4774991" y="2802681"/>
            <a:ext cx="85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681" name="Shape 681"/>
          <p:cNvSpPr/>
          <p:nvPr/>
        </p:nvSpPr>
        <p:spPr>
          <a:xfrm>
            <a:off x="3755126" y="3119311"/>
            <a:ext cx="1440000" cy="51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3820580" y="3430144"/>
            <a:ext cx="13092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683" name="Shape 683"/>
          <p:cNvSpPr/>
          <p:nvPr/>
        </p:nvSpPr>
        <p:spPr>
          <a:xfrm>
            <a:off x="4075371" y="3163919"/>
            <a:ext cx="101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유물 복원소</a:t>
            </a:r>
          </a:p>
        </p:txBody>
      </p:sp>
      <p:sp>
        <p:nvSpPr>
          <p:cNvPr id="684" name="Shape 684"/>
          <p:cNvSpPr/>
          <p:nvPr/>
        </p:nvSpPr>
        <p:spPr>
          <a:xfrm>
            <a:off x="5232476" y="3122421"/>
            <a:ext cx="1440000" cy="51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Shape 685"/>
          <p:cNvSpPr/>
          <p:nvPr/>
        </p:nvSpPr>
        <p:spPr>
          <a:xfrm>
            <a:off x="5627367" y="3176359"/>
            <a:ext cx="784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686" name="Shape 6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7592" y="3152669"/>
            <a:ext cx="264300" cy="2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Shape 687"/>
          <p:cNvSpPr/>
          <p:nvPr/>
        </p:nvSpPr>
        <p:spPr>
          <a:xfrm>
            <a:off x="3746464" y="3665389"/>
            <a:ext cx="1440000" cy="51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Shape 688"/>
          <p:cNvSpPr/>
          <p:nvPr/>
        </p:nvSpPr>
        <p:spPr>
          <a:xfrm>
            <a:off x="4094701" y="3709998"/>
            <a:ext cx="101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유물 복원소</a:t>
            </a:r>
          </a:p>
        </p:txBody>
      </p:sp>
      <p:cxnSp>
        <p:nvCxnSpPr>
          <p:cNvPr id="689" name="Shape 689"/>
          <p:cNvCxnSpPr/>
          <p:nvPr/>
        </p:nvCxnSpPr>
        <p:spPr>
          <a:xfrm>
            <a:off x="3828741" y="3416307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90" name="Shape 690"/>
          <p:cNvCxnSpPr/>
          <p:nvPr/>
        </p:nvCxnSpPr>
        <p:spPr>
          <a:xfrm>
            <a:off x="3822519" y="3596700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91" name="Shape 691"/>
          <p:cNvSpPr/>
          <p:nvPr/>
        </p:nvSpPr>
        <p:spPr>
          <a:xfrm>
            <a:off x="5297932" y="3433253"/>
            <a:ext cx="13092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692" name="Shape 692"/>
          <p:cNvCxnSpPr/>
          <p:nvPr/>
        </p:nvCxnSpPr>
        <p:spPr>
          <a:xfrm>
            <a:off x="5306092" y="3419416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93" name="Shape 693"/>
          <p:cNvCxnSpPr/>
          <p:nvPr/>
        </p:nvCxnSpPr>
        <p:spPr>
          <a:xfrm>
            <a:off x="5299869" y="3599808"/>
            <a:ext cx="127019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94" name="Shape 694"/>
          <p:cNvSpPr/>
          <p:nvPr/>
        </p:nvSpPr>
        <p:spPr>
          <a:xfrm>
            <a:off x="3817471" y="3977539"/>
            <a:ext cx="13092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695" name="Shape 695"/>
          <p:cNvCxnSpPr/>
          <p:nvPr/>
        </p:nvCxnSpPr>
        <p:spPr>
          <a:xfrm>
            <a:off x="3825630" y="3963701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96" name="Shape 696"/>
          <p:cNvCxnSpPr/>
          <p:nvPr/>
        </p:nvCxnSpPr>
        <p:spPr>
          <a:xfrm>
            <a:off x="3819408" y="4144094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97" name="Shape 6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8085" y="3139199"/>
            <a:ext cx="282000" cy="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Shape 6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24885" y="3155586"/>
            <a:ext cx="243000" cy="2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Shape 699"/>
          <p:cNvSpPr/>
          <p:nvPr/>
        </p:nvSpPr>
        <p:spPr>
          <a:xfrm>
            <a:off x="4388503" y="5938685"/>
            <a:ext cx="1119600" cy="42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12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Shape 700"/>
          <p:cNvSpPr/>
          <p:nvPr/>
        </p:nvSpPr>
        <p:spPr>
          <a:xfrm>
            <a:off x="5605973" y="5929353"/>
            <a:ext cx="1119599" cy="42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12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Shape 701"/>
          <p:cNvSpPr/>
          <p:nvPr/>
        </p:nvSpPr>
        <p:spPr>
          <a:xfrm>
            <a:off x="4399100" y="5904864"/>
            <a:ext cx="1127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702" name="Shape 702"/>
          <p:cNvSpPr/>
          <p:nvPr/>
        </p:nvSpPr>
        <p:spPr>
          <a:xfrm>
            <a:off x="5689839" y="5991950"/>
            <a:ext cx="95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703" name="Shape 703"/>
          <p:cNvSpPr/>
          <p:nvPr/>
        </p:nvSpPr>
        <p:spPr>
          <a:xfrm>
            <a:off x="4574348" y="6140255"/>
            <a:ext cx="8940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704" name="Shape 7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91517" y="6074298"/>
            <a:ext cx="265500" cy="2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Shape 705"/>
          <p:cNvSpPr/>
          <p:nvPr/>
        </p:nvSpPr>
        <p:spPr>
          <a:xfrm>
            <a:off x="5934946" y="5665326"/>
            <a:ext cx="803399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706" name="Shape 7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197613">
            <a:off x="5855565" y="5691653"/>
            <a:ext cx="128307" cy="192461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Shape 707"/>
          <p:cNvSpPr/>
          <p:nvPr/>
        </p:nvSpPr>
        <p:spPr>
          <a:xfrm>
            <a:off x="5494919" y="1574542"/>
            <a:ext cx="1166399" cy="11364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Shape 708"/>
          <p:cNvSpPr/>
          <p:nvPr/>
        </p:nvSpPr>
        <p:spPr>
          <a:xfrm>
            <a:off x="5570380" y="1578495"/>
            <a:ext cx="102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709" name="Shape 709"/>
          <p:cNvSpPr/>
          <p:nvPr/>
        </p:nvSpPr>
        <p:spPr>
          <a:xfrm>
            <a:off x="5553123" y="1732039"/>
            <a:ext cx="1070699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복원 시간 감소 10%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(+3%)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강화 비용 감소 10%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(+3%)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Shape 710"/>
          <p:cNvSpPr/>
          <p:nvPr/>
        </p:nvSpPr>
        <p:spPr>
          <a:xfrm>
            <a:off x="7226714" y="1485104"/>
            <a:ext cx="3182700" cy="88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 레벨 정보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효과 수치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효과 증가분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(다음 레벨 효과 수치 – 현재 레벨 효과 수치)</a:t>
            </a:r>
          </a:p>
        </p:txBody>
      </p:sp>
      <p:sp>
        <p:nvSpPr>
          <p:cNvPr id="711" name="Shape 711"/>
          <p:cNvSpPr/>
          <p:nvPr/>
        </p:nvSpPr>
        <p:spPr>
          <a:xfrm>
            <a:off x="7231375" y="2834842"/>
            <a:ext cx="2893500" cy="64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자원 정보, 건설 정보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불가 표시, 완료 표시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완료, 이동, 진행 중, 무료 건설 표시</a:t>
            </a:r>
          </a:p>
        </p:txBody>
      </p:sp>
      <p:cxnSp>
        <p:nvCxnSpPr>
          <p:cNvPr id="712" name="Shape 712"/>
          <p:cNvCxnSpPr/>
          <p:nvPr/>
        </p:nvCxnSpPr>
        <p:spPr>
          <a:xfrm>
            <a:off x="4094701" y="3061017"/>
            <a:ext cx="2241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13" name="Shape 713"/>
          <p:cNvSpPr/>
          <p:nvPr/>
        </p:nvSpPr>
        <p:spPr>
          <a:xfrm>
            <a:off x="5234516" y="3678514"/>
            <a:ext cx="1440000" cy="51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Shape 714"/>
          <p:cNvSpPr/>
          <p:nvPr/>
        </p:nvSpPr>
        <p:spPr>
          <a:xfrm>
            <a:off x="5582753" y="3723123"/>
            <a:ext cx="101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유물 복원소</a:t>
            </a:r>
          </a:p>
        </p:txBody>
      </p:sp>
      <p:cxnSp>
        <p:nvCxnSpPr>
          <p:cNvPr id="715" name="Shape 715"/>
          <p:cNvCxnSpPr/>
          <p:nvPr/>
        </p:nvCxnSpPr>
        <p:spPr>
          <a:xfrm>
            <a:off x="5310569" y="3609825"/>
            <a:ext cx="127019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16" name="Shape 716"/>
          <p:cNvSpPr/>
          <p:nvPr/>
        </p:nvSpPr>
        <p:spPr>
          <a:xfrm>
            <a:off x="5305521" y="3990664"/>
            <a:ext cx="13092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717" name="Shape 717"/>
          <p:cNvCxnSpPr/>
          <p:nvPr/>
        </p:nvCxnSpPr>
        <p:spPr>
          <a:xfrm>
            <a:off x="5313682" y="3976826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18" name="Shape 718"/>
          <p:cNvCxnSpPr/>
          <p:nvPr/>
        </p:nvCxnSpPr>
        <p:spPr>
          <a:xfrm>
            <a:off x="5307460" y="4157219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19" name="Shape 719"/>
          <p:cNvSpPr/>
          <p:nvPr/>
        </p:nvSpPr>
        <p:spPr>
          <a:xfrm>
            <a:off x="3749573" y="4219005"/>
            <a:ext cx="1440000" cy="51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Shape 720"/>
          <p:cNvSpPr/>
          <p:nvPr/>
        </p:nvSpPr>
        <p:spPr>
          <a:xfrm>
            <a:off x="4097810" y="4263614"/>
            <a:ext cx="101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유물 복원소</a:t>
            </a:r>
          </a:p>
        </p:txBody>
      </p:sp>
      <p:cxnSp>
        <p:nvCxnSpPr>
          <p:cNvPr id="721" name="Shape 721"/>
          <p:cNvCxnSpPr/>
          <p:nvPr/>
        </p:nvCxnSpPr>
        <p:spPr>
          <a:xfrm>
            <a:off x="3825626" y="4150316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22" name="Shape 722"/>
          <p:cNvSpPr/>
          <p:nvPr/>
        </p:nvSpPr>
        <p:spPr>
          <a:xfrm>
            <a:off x="3820578" y="4531155"/>
            <a:ext cx="13092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723" name="Shape 723"/>
          <p:cNvCxnSpPr/>
          <p:nvPr/>
        </p:nvCxnSpPr>
        <p:spPr>
          <a:xfrm>
            <a:off x="3828739" y="4517317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24" name="Shape 724"/>
          <p:cNvCxnSpPr/>
          <p:nvPr/>
        </p:nvCxnSpPr>
        <p:spPr>
          <a:xfrm>
            <a:off x="3822517" y="4697710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25" name="Shape 725"/>
          <p:cNvSpPr/>
          <p:nvPr/>
        </p:nvSpPr>
        <p:spPr>
          <a:xfrm>
            <a:off x="7237217" y="4048058"/>
            <a:ext cx="3851100" cy="64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스크롤 할 수 있도록 설계 필요.(최대 6개가 넘어 갈 수 있기 때문에 약간에 공간을 두어 스크롤이 될 수 있다는 느낌으로 디자인 필요)</a:t>
            </a:r>
          </a:p>
        </p:txBody>
      </p:sp>
      <p:sp>
        <p:nvSpPr>
          <p:cNvPr id="726" name="Shape 726"/>
          <p:cNvSpPr/>
          <p:nvPr/>
        </p:nvSpPr>
        <p:spPr>
          <a:xfrm>
            <a:off x="1576891" y="2094360"/>
            <a:ext cx="1581900" cy="441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 이미지</a:t>
            </a:r>
          </a:p>
        </p:txBody>
      </p:sp>
      <p:sp>
        <p:nvSpPr>
          <p:cNvPr id="727" name="Shape 727"/>
          <p:cNvSpPr/>
          <p:nvPr/>
        </p:nvSpPr>
        <p:spPr>
          <a:xfrm>
            <a:off x="7237217" y="615643"/>
            <a:ext cx="2630400" cy="485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재화 클릭 시 해당 하는 자원 구매, 사용 화면으로 이동 하도록 함</a:t>
            </a:r>
          </a:p>
        </p:txBody>
      </p:sp>
      <p:sp>
        <p:nvSpPr>
          <p:cNvPr id="728" name="Shape 728"/>
          <p:cNvSpPr/>
          <p:nvPr/>
        </p:nvSpPr>
        <p:spPr>
          <a:xfrm>
            <a:off x="7249500" y="5567480"/>
            <a:ext cx="3720300" cy="81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 버튼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업그레이드 불가 시 비활성화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업그레이드 가능 시 활성화 &gt; 클릭 시 업그레이드 진행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건설 망치 부족 상태에서는 활성화 </a:t>
            </a:r>
          </a:p>
        </p:txBody>
      </p:sp>
      <p:sp>
        <p:nvSpPr>
          <p:cNvPr id="729" name="Shape 729"/>
          <p:cNvSpPr/>
          <p:nvPr/>
        </p:nvSpPr>
        <p:spPr>
          <a:xfrm>
            <a:off x="477475" y="5925696"/>
            <a:ext cx="2681100" cy="441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 버튼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팝업을 닫히도록 처리</a:t>
            </a:r>
          </a:p>
        </p:txBody>
      </p:sp>
      <p:sp>
        <p:nvSpPr>
          <p:cNvPr id="730" name="Shape 730"/>
          <p:cNvSpPr/>
          <p:nvPr/>
        </p:nvSpPr>
        <p:spPr>
          <a:xfrm>
            <a:off x="457306" y="5116625"/>
            <a:ext cx="2682900" cy="441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(즉시 업그레이드 버튼 클릭 시 팝업 호출)</a:t>
            </a:r>
          </a:p>
        </p:txBody>
      </p:sp>
      <p:sp>
        <p:nvSpPr>
          <p:cNvPr id="731" name="Shape 731"/>
          <p:cNvSpPr/>
          <p:nvPr/>
        </p:nvSpPr>
        <p:spPr>
          <a:xfrm>
            <a:off x="7242606" y="4935617"/>
            <a:ext cx="3501000" cy="442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시간 표시(업그레이드 시 시간을 표기 해줍니다)</a:t>
            </a:r>
          </a:p>
        </p:txBody>
      </p:sp>
      <p:sp>
        <p:nvSpPr>
          <p:cNvPr id="732" name="Shape 732"/>
          <p:cNvSpPr/>
          <p:nvPr/>
        </p:nvSpPr>
        <p:spPr>
          <a:xfrm>
            <a:off x="4093692" y="1558032"/>
            <a:ext cx="85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  <p:cxnSp>
        <p:nvCxnSpPr>
          <p:cNvPr id="733" name="Shape 733"/>
          <p:cNvCxnSpPr/>
          <p:nvPr/>
        </p:nvCxnSpPr>
        <p:spPr>
          <a:xfrm>
            <a:off x="4093692" y="1574541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34" name="Shape 734"/>
          <p:cNvCxnSpPr/>
          <p:nvPr/>
        </p:nvCxnSpPr>
        <p:spPr>
          <a:xfrm>
            <a:off x="4087473" y="1885563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35" name="Shape 7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08712" y="1915952"/>
            <a:ext cx="1070400" cy="8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Shape 7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49694" y="3115660"/>
            <a:ext cx="412800" cy="3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Shape 7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36762" y="3670464"/>
            <a:ext cx="412800" cy="3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Shape 7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26626" y="3688951"/>
            <a:ext cx="412800" cy="3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Shape 7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28358" y="4228180"/>
            <a:ext cx="412800" cy="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Shape 740"/>
          <p:cNvSpPr/>
          <p:nvPr/>
        </p:nvSpPr>
        <p:spPr>
          <a:xfrm flipH="1">
            <a:off x="3184105" y="2228918"/>
            <a:ext cx="651600" cy="16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Shape 741"/>
          <p:cNvSpPr/>
          <p:nvPr/>
        </p:nvSpPr>
        <p:spPr>
          <a:xfrm>
            <a:off x="1568658" y="1486457"/>
            <a:ext cx="1581899" cy="441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 레벨, 건물 이름</a:t>
            </a:r>
          </a:p>
        </p:txBody>
      </p:sp>
      <p:sp>
        <p:nvSpPr>
          <p:cNvPr id="742" name="Shape 742"/>
          <p:cNvSpPr/>
          <p:nvPr/>
        </p:nvSpPr>
        <p:spPr>
          <a:xfrm flipH="1">
            <a:off x="3171501" y="1621015"/>
            <a:ext cx="788400" cy="1652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3" name="Shape 7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23207" y="728279"/>
            <a:ext cx="3144900" cy="2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Shape 744"/>
          <p:cNvSpPr/>
          <p:nvPr/>
        </p:nvSpPr>
        <p:spPr>
          <a:xfrm>
            <a:off x="6830565" y="763181"/>
            <a:ext cx="369900" cy="1502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Shape 745"/>
          <p:cNvSpPr/>
          <p:nvPr/>
        </p:nvSpPr>
        <p:spPr>
          <a:xfrm>
            <a:off x="6818967" y="1780049"/>
            <a:ext cx="369900" cy="15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Shape 746"/>
          <p:cNvSpPr/>
          <p:nvPr/>
        </p:nvSpPr>
        <p:spPr>
          <a:xfrm>
            <a:off x="6825039" y="3127550"/>
            <a:ext cx="369900" cy="15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Shape 747"/>
          <p:cNvSpPr/>
          <p:nvPr/>
        </p:nvSpPr>
        <p:spPr>
          <a:xfrm>
            <a:off x="6823084" y="4269048"/>
            <a:ext cx="369900" cy="15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8" name="Shape 748"/>
          <p:cNvCxnSpPr>
            <a:stCxn id="705" idx="0"/>
            <a:endCxn id="731" idx="1"/>
          </p:cNvCxnSpPr>
          <p:nvPr/>
        </p:nvCxnSpPr>
        <p:spPr>
          <a:xfrm rot="-5400000">
            <a:off x="6535396" y="4958076"/>
            <a:ext cx="508500" cy="906000"/>
          </a:xfrm>
          <a:prstGeom prst="bentConnector2">
            <a:avLst/>
          </a:prstGeom>
          <a:noFill/>
          <a:ln cap="flat" cmpd="sng" w="57150">
            <a:solidFill>
              <a:srgbClr val="7F6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49" name="Shape 749"/>
          <p:cNvSpPr/>
          <p:nvPr/>
        </p:nvSpPr>
        <p:spPr>
          <a:xfrm>
            <a:off x="6829249" y="6052242"/>
            <a:ext cx="369900" cy="15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0" name="Shape 750"/>
          <p:cNvCxnSpPr>
            <a:stCxn id="701" idx="0"/>
            <a:endCxn id="730" idx="3"/>
          </p:cNvCxnSpPr>
          <p:nvPr/>
        </p:nvCxnSpPr>
        <p:spPr>
          <a:xfrm flipH="1" rot="5400000">
            <a:off x="3767750" y="4709964"/>
            <a:ext cx="567300" cy="1822500"/>
          </a:xfrm>
          <a:prstGeom prst="bentConnector2">
            <a:avLst/>
          </a:prstGeom>
          <a:noFill/>
          <a:ln cap="flat" cmpd="sng" w="57150">
            <a:solidFill>
              <a:srgbClr val="7F6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51" name="Shape 751"/>
          <p:cNvSpPr/>
          <p:nvPr/>
        </p:nvSpPr>
        <p:spPr>
          <a:xfrm flipH="1">
            <a:off x="3202742" y="6015558"/>
            <a:ext cx="369900" cy="22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/>
        </p:nvSpPr>
        <p:spPr>
          <a:xfrm>
            <a:off x="1142341" y="974548"/>
            <a:ext cx="1584000" cy="571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Shape 758"/>
          <p:cNvSpPr/>
          <p:nvPr/>
        </p:nvSpPr>
        <p:spPr>
          <a:xfrm>
            <a:off x="1223484" y="1338779"/>
            <a:ext cx="14400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759" name="Shape 759"/>
          <p:cNvSpPr/>
          <p:nvPr/>
        </p:nvSpPr>
        <p:spPr>
          <a:xfrm>
            <a:off x="1498009" y="1045123"/>
            <a:ext cx="101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유물 복원소</a:t>
            </a:r>
          </a:p>
        </p:txBody>
      </p:sp>
      <p:sp>
        <p:nvSpPr>
          <p:cNvPr id="760" name="Shape 760"/>
          <p:cNvSpPr/>
          <p:nvPr/>
        </p:nvSpPr>
        <p:spPr>
          <a:xfrm>
            <a:off x="1127176" y="3480067"/>
            <a:ext cx="1440000" cy="519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Shape 761"/>
          <p:cNvSpPr/>
          <p:nvPr/>
        </p:nvSpPr>
        <p:spPr>
          <a:xfrm>
            <a:off x="1522067" y="3534005"/>
            <a:ext cx="784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762" name="Shape 7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2291" y="3510316"/>
            <a:ext cx="264300" cy="2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Shape 763"/>
          <p:cNvSpPr/>
          <p:nvPr/>
        </p:nvSpPr>
        <p:spPr>
          <a:xfrm>
            <a:off x="3187685" y="973230"/>
            <a:ext cx="1584000" cy="571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Shape 764"/>
          <p:cNvSpPr/>
          <p:nvPr/>
        </p:nvSpPr>
        <p:spPr>
          <a:xfrm>
            <a:off x="3525626" y="1043805"/>
            <a:ext cx="101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유물 복원소</a:t>
            </a:r>
          </a:p>
        </p:txBody>
      </p:sp>
      <p:cxnSp>
        <p:nvCxnSpPr>
          <p:cNvPr id="765" name="Shape 765"/>
          <p:cNvCxnSpPr/>
          <p:nvPr/>
        </p:nvCxnSpPr>
        <p:spPr>
          <a:xfrm>
            <a:off x="1233591" y="1324941"/>
            <a:ext cx="139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66" name="Shape 766"/>
          <p:cNvSpPr/>
          <p:nvPr/>
        </p:nvSpPr>
        <p:spPr>
          <a:xfrm>
            <a:off x="1192632" y="3790900"/>
            <a:ext cx="13092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자원보충</a:t>
            </a:r>
          </a:p>
        </p:txBody>
      </p:sp>
      <p:cxnSp>
        <p:nvCxnSpPr>
          <p:cNvPr id="767" name="Shape 767"/>
          <p:cNvCxnSpPr/>
          <p:nvPr/>
        </p:nvCxnSpPr>
        <p:spPr>
          <a:xfrm>
            <a:off x="1200791" y="3777062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68" name="Shape 768"/>
          <p:cNvCxnSpPr/>
          <p:nvPr/>
        </p:nvCxnSpPr>
        <p:spPr>
          <a:xfrm>
            <a:off x="1194570" y="3957455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69" name="Shape 769"/>
          <p:cNvSpPr/>
          <p:nvPr/>
        </p:nvSpPr>
        <p:spPr>
          <a:xfrm>
            <a:off x="3274381" y="1338779"/>
            <a:ext cx="1439999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770" name="Shape 770"/>
          <p:cNvCxnSpPr/>
          <p:nvPr/>
        </p:nvCxnSpPr>
        <p:spPr>
          <a:xfrm>
            <a:off x="3284487" y="1324941"/>
            <a:ext cx="139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71" name="Shape 771"/>
          <p:cNvCxnSpPr/>
          <p:nvPr/>
        </p:nvCxnSpPr>
        <p:spPr>
          <a:xfrm>
            <a:off x="3278266" y="1505334"/>
            <a:ext cx="139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72" name="Shape 7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2388" y="1045933"/>
            <a:ext cx="243000" cy="2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Shape 773"/>
          <p:cNvSpPr/>
          <p:nvPr/>
        </p:nvSpPr>
        <p:spPr>
          <a:xfrm>
            <a:off x="3124917" y="3480067"/>
            <a:ext cx="1440000" cy="519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Shape 774"/>
          <p:cNvSpPr/>
          <p:nvPr/>
        </p:nvSpPr>
        <p:spPr>
          <a:xfrm>
            <a:off x="3519808" y="3534005"/>
            <a:ext cx="784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775" name="Shape 7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0033" y="3510316"/>
            <a:ext cx="264300" cy="2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Shape 776"/>
          <p:cNvSpPr/>
          <p:nvPr/>
        </p:nvSpPr>
        <p:spPr>
          <a:xfrm>
            <a:off x="3190373" y="3790900"/>
            <a:ext cx="13092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777" name="Shape 777"/>
          <p:cNvCxnSpPr/>
          <p:nvPr/>
        </p:nvCxnSpPr>
        <p:spPr>
          <a:xfrm>
            <a:off x="3198533" y="3777062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78" name="Shape 778"/>
          <p:cNvCxnSpPr/>
          <p:nvPr/>
        </p:nvCxnSpPr>
        <p:spPr>
          <a:xfrm>
            <a:off x="3192310" y="3957455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79" name="Shape 779"/>
          <p:cNvSpPr/>
          <p:nvPr/>
        </p:nvSpPr>
        <p:spPr>
          <a:xfrm>
            <a:off x="5233230" y="973230"/>
            <a:ext cx="1584000" cy="571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Shape 780"/>
          <p:cNvSpPr/>
          <p:nvPr/>
        </p:nvSpPr>
        <p:spPr>
          <a:xfrm>
            <a:off x="5598603" y="1034662"/>
            <a:ext cx="101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유물 복원소</a:t>
            </a:r>
          </a:p>
        </p:txBody>
      </p:sp>
      <p:sp>
        <p:nvSpPr>
          <p:cNvPr id="781" name="Shape 781"/>
          <p:cNvSpPr/>
          <p:nvPr/>
        </p:nvSpPr>
        <p:spPr>
          <a:xfrm>
            <a:off x="5319925" y="1338779"/>
            <a:ext cx="14400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782" name="Shape 782"/>
          <p:cNvCxnSpPr/>
          <p:nvPr/>
        </p:nvCxnSpPr>
        <p:spPr>
          <a:xfrm>
            <a:off x="5330032" y="1324941"/>
            <a:ext cx="139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83" name="Shape 783"/>
          <p:cNvCxnSpPr/>
          <p:nvPr/>
        </p:nvCxnSpPr>
        <p:spPr>
          <a:xfrm>
            <a:off x="5323810" y="1505334"/>
            <a:ext cx="139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84" name="Shape 7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6542" y="1029779"/>
            <a:ext cx="243000" cy="2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Shape 7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7258" y="1034819"/>
            <a:ext cx="242999" cy="2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Shape 786"/>
          <p:cNvSpPr/>
          <p:nvPr/>
        </p:nvSpPr>
        <p:spPr>
          <a:xfrm>
            <a:off x="7251342" y="973230"/>
            <a:ext cx="1584000" cy="571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7598427" y="1043805"/>
            <a:ext cx="101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유물 복원소</a:t>
            </a:r>
          </a:p>
        </p:txBody>
      </p:sp>
      <p:sp>
        <p:nvSpPr>
          <p:cNvPr id="788" name="Shape 788"/>
          <p:cNvSpPr/>
          <p:nvPr/>
        </p:nvSpPr>
        <p:spPr>
          <a:xfrm>
            <a:off x="7338036" y="1338779"/>
            <a:ext cx="14400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789" name="Shape 789"/>
          <p:cNvCxnSpPr/>
          <p:nvPr/>
        </p:nvCxnSpPr>
        <p:spPr>
          <a:xfrm>
            <a:off x="7348143" y="1324941"/>
            <a:ext cx="139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90" name="Shape 790"/>
          <p:cNvCxnSpPr/>
          <p:nvPr/>
        </p:nvCxnSpPr>
        <p:spPr>
          <a:xfrm>
            <a:off x="7341921" y="1505334"/>
            <a:ext cx="139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91" name="Shape 791"/>
          <p:cNvSpPr/>
          <p:nvPr/>
        </p:nvSpPr>
        <p:spPr>
          <a:xfrm>
            <a:off x="215538" y="142595"/>
            <a:ext cx="18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체크</a:t>
            </a:r>
          </a:p>
        </p:txBody>
      </p:sp>
      <p:pic>
        <p:nvPicPr>
          <p:cNvPr id="792" name="Shape 7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25492" y="1017491"/>
            <a:ext cx="282000" cy="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Shape 793"/>
          <p:cNvSpPr/>
          <p:nvPr/>
        </p:nvSpPr>
        <p:spPr>
          <a:xfrm>
            <a:off x="721227" y="1765402"/>
            <a:ext cx="10145100" cy="1569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 업그레이드 시 건물 처리(4개의 타입이 존재 합니다.)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위해 다른 건물을 지어야 하는 하는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건물을 건설을 진행 하고 있어서 건설망치가 없는 경우 표시(버튼에 텍스트 색상은 붉은 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건물을 건설을 진행 하고 있는 상태인데 무료로 건설이 가능한 상태의 경우 표시(버튼에 텍스트 색상은 파란색으로 표기 합니다)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건설은 기본 5분 이하의 경우 무료로 할 수 있습니다. (VIP 레벨에 따라 무료 시간이 변동 될 수 있습니다.) 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 startAt="4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위하여 다른 건물을 지어야 하는데 그 건물이 건설이 되어있는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Shape 794"/>
          <p:cNvSpPr/>
          <p:nvPr/>
        </p:nvSpPr>
        <p:spPr>
          <a:xfrm>
            <a:off x="706368" y="4290392"/>
            <a:ext cx="9884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업그레이드 시 식량, 목재, 석재, 철광 처리 (2개의 타입이 존재 합니다.)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비용이 부족 한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비용을 보유 하고 있는 경우 표시(버튼에 텍스트는 검은색으로 표기 합니다)</a:t>
            </a:r>
          </a:p>
        </p:txBody>
      </p:sp>
      <p:pic>
        <p:nvPicPr>
          <p:cNvPr id="795" name="Shape 7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2542" y="3478182"/>
            <a:ext cx="282000" cy="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Shape 7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5490" y="3510148"/>
            <a:ext cx="243000" cy="2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Shape 797"/>
          <p:cNvSpPr/>
          <p:nvPr/>
        </p:nvSpPr>
        <p:spPr>
          <a:xfrm>
            <a:off x="765397" y="1025408"/>
            <a:ext cx="272400" cy="238200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798" name="Shape 798"/>
          <p:cNvSpPr/>
          <p:nvPr/>
        </p:nvSpPr>
        <p:spPr>
          <a:xfrm>
            <a:off x="2868060" y="985108"/>
            <a:ext cx="272400" cy="238200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799" name="Shape 799"/>
          <p:cNvSpPr/>
          <p:nvPr/>
        </p:nvSpPr>
        <p:spPr>
          <a:xfrm>
            <a:off x="4895067" y="983419"/>
            <a:ext cx="272400" cy="238200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800" name="Shape 800"/>
          <p:cNvSpPr/>
          <p:nvPr/>
        </p:nvSpPr>
        <p:spPr>
          <a:xfrm>
            <a:off x="6933804" y="961394"/>
            <a:ext cx="272400" cy="238200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801" name="Shape 801"/>
          <p:cNvSpPr/>
          <p:nvPr/>
        </p:nvSpPr>
        <p:spPr>
          <a:xfrm>
            <a:off x="797841" y="3472773"/>
            <a:ext cx="272400" cy="238200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802" name="Shape 802"/>
          <p:cNvSpPr/>
          <p:nvPr/>
        </p:nvSpPr>
        <p:spPr>
          <a:xfrm>
            <a:off x="2780511" y="3451135"/>
            <a:ext cx="272400" cy="238200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803" name="Shape 803"/>
          <p:cNvSpPr/>
          <p:nvPr/>
        </p:nvSpPr>
        <p:spPr>
          <a:xfrm>
            <a:off x="1177775" y="5394930"/>
            <a:ext cx="1440000" cy="519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Shape 804"/>
          <p:cNvSpPr/>
          <p:nvPr/>
        </p:nvSpPr>
        <p:spPr>
          <a:xfrm>
            <a:off x="1243229" y="5705764"/>
            <a:ext cx="13092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 상태</a:t>
            </a:r>
          </a:p>
        </p:txBody>
      </p:sp>
      <p:cxnSp>
        <p:nvCxnSpPr>
          <p:cNvPr id="805" name="Shape 805"/>
          <p:cNvCxnSpPr/>
          <p:nvPr/>
        </p:nvCxnSpPr>
        <p:spPr>
          <a:xfrm>
            <a:off x="1251390" y="5691926"/>
            <a:ext cx="127019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06" name="Shape 806"/>
          <p:cNvCxnSpPr/>
          <p:nvPr/>
        </p:nvCxnSpPr>
        <p:spPr>
          <a:xfrm>
            <a:off x="1245167" y="5872319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07" name="Shape 807"/>
          <p:cNvSpPr/>
          <p:nvPr/>
        </p:nvSpPr>
        <p:spPr>
          <a:xfrm>
            <a:off x="5430230" y="5411466"/>
            <a:ext cx="1439999" cy="519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Shape 808"/>
          <p:cNvSpPr/>
          <p:nvPr/>
        </p:nvSpPr>
        <p:spPr>
          <a:xfrm>
            <a:off x="5495685" y="5722298"/>
            <a:ext cx="13092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</a:t>
            </a:r>
          </a:p>
        </p:txBody>
      </p:sp>
      <p:cxnSp>
        <p:nvCxnSpPr>
          <p:cNvPr id="809" name="Shape 809"/>
          <p:cNvCxnSpPr/>
          <p:nvPr/>
        </p:nvCxnSpPr>
        <p:spPr>
          <a:xfrm>
            <a:off x="5503846" y="5708460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10" name="Shape 810"/>
          <p:cNvCxnSpPr/>
          <p:nvPr/>
        </p:nvCxnSpPr>
        <p:spPr>
          <a:xfrm>
            <a:off x="5497623" y="5888853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811" name="Shape 8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7854" y="5409582"/>
            <a:ext cx="282000" cy="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Shape 8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6088" y="5425012"/>
            <a:ext cx="243000" cy="2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Shape 813"/>
          <p:cNvSpPr/>
          <p:nvPr/>
        </p:nvSpPr>
        <p:spPr>
          <a:xfrm>
            <a:off x="747856" y="5387637"/>
            <a:ext cx="272400" cy="238200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814" name="Shape 814"/>
          <p:cNvSpPr/>
          <p:nvPr/>
        </p:nvSpPr>
        <p:spPr>
          <a:xfrm>
            <a:off x="5058392" y="5382533"/>
            <a:ext cx="272400" cy="238200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815" name="Shape 815"/>
          <p:cNvSpPr/>
          <p:nvPr/>
        </p:nvSpPr>
        <p:spPr>
          <a:xfrm>
            <a:off x="3072990" y="5425012"/>
            <a:ext cx="85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 상태</a:t>
            </a:r>
          </a:p>
        </p:txBody>
      </p:sp>
      <p:sp>
        <p:nvSpPr>
          <p:cNvPr id="816" name="Shape 816"/>
          <p:cNvSpPr/>
          <p:nvPr/>
        </p:nvSpPr>
        <p:spPr>
          <a:xfrm>
            <a:off x="7383527" y="5395891"/>
            <a:ext cx="121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 표시</a:t>
            </a:r>
          </a:p>
        </p:txBody>
      </p:sp>
      <p:pic>
        <p:nvPicPr>
          <p:cNvPr id="817" name="Shape 8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1204" y="995611"/>
            <a:ext cx="412800" cy="3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Shape 8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7356" y="1001233"/>
            <a:ext cx="412799" cy="3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Shape 8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1469" y="995084"/>
            <a:ext cx="412800" cy="3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Shape 8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70507" y="983419"/>
            <a:ext cx="412800" cy="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Shape 821"/>
          <p:cNvSpPr/>
          <p:nvPr/>
        </p:nvSpPr>
        <p:spPr>
          <a:xfrm>
            <a:off x="6941881" y="5415901"/>
            <a:ext cx="369900" cy="22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Shape 822"/>
          <p:cNvSpPr/>
          <p:nvPr/>
        </p:nvSpPr>
        <p:spPr>
          <a:xfrm>
            <a:off x="2689425" y="5439498"/>
            <a:ext cx="369900" cy="22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780170"/>
            <a:ext cx="3189000" cy="56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Shape 829"/>
          <p:cNvSpPr/>
          <p:nvPr/>
        </p:nvSpPr>
        <p:spPr>
          <a:xfrm>
            <a:off x="4065883" y="780170"/>
            <a:ext cx="3165299" cy="5688900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Shape 830"/>
          <p:cNvSpPr/>
          <p:nvPr/>
        </p:nvSpPr>
        <p:spPr>
          <a:xfrm>
            <a:off x="4050739" y="1122728"/>
            <a:ext cx="3172500" cy="425100"/>
          </a:xfrm>
          <a:prstGeom prst="rect">
            <a:avLst/>
          </a:prstGeom>
          <a:solidFill>
            <a:srgbClr val="C55A11">
              <a:alpha val="2824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31" name="Shape 831"/>
          <p:cNvSpPr/>
          <p:nvPr/>
        </p:nvSpPr>
        <p:spPr>
          <a:xfrm>
            <a:off x="4058060" y="4881330"/>
            <a:ext cx="3182100" cy="821400"/>
          </a:xfrm>
          <a:prstGeom prst="rect">
            <a:avLst/>
          </a:prstGeom>
          <a:solidFill>
            <a:srgbClr val="C55A11">
              <a:alpha val="2824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32" name="Shape 832"/>
          <p:cNvSpPr/>
          <p:nvPr/>
        </p:nvSpPr>
        <p:spPr>
          <a:xfrm>
            <a:off x="215538" y="142595"/>
            <a:ext cx="244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업그레이드_팝업 처리</a:t>
            </a:r>
          </a:p>
        </p:txBody>
      </p:sp>
      <p:sp>
        <p:nvSpPr>
          <p:cNvPr id="833" name="Shape 833"/>
          <p:cNvSpPr/>
          <p:nvPr/>
        </p:nvSpPr>
        <p:spPr>
          <a:xfrm>
            <a:off x="4133551" y="6009339"/>
            <a:ext cx="522300" cy="381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12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Shape 834"/>
          <p:cNvSpPr/>
          <p:nvPr/>
        </p:nvSpPr>
        <p:spPr>
          <a:xfrm rot="10800000">
            <a:off x="4216951" y="6101582"/>
            <a:ext cx="336900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Shape 835"/>
          <p:cNvSpPr/>
          <p:nvPr/>
        </p:nvSpPr>
        <p:spPr>
          <a:xfrm>
            <a:off x="4161635" y="3163080"/>
            <a:ext cx="2994900" cy="1679399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Shape 836"/>
          <p:cNvSpPr/>
          <p:nvPr/>
        </p:nvSpPr>
        <p:spPr>
          <a:xfrm>
            <a:off x="5232191" y="2866689"/>
            <a:ext cx="85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837" name="Shape 837"/>
          <p:cNvSpPr/>
          <p:nvPr/>
        </p:nvSpPr>
        <p:spPr>
          <a:xfrm>
            <a:off x="4212326" y="3183319"/>
            <a:ext cx="1440000" cy="51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8" name="Shape 8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5978" y="3210847"/>
            <a:ext cx="2814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Shape 839"/>
          <p:cNvSpPr/>
          <p:nvPr/>
        </p:nvSpPr>
        <p:spPr>
          <a:xfrm>
            <a:off x="4277780" y="3494153"/>
            <a:ext cx="13092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840" name="Shape 840"/>
          <p:cNvSpPr/>
          <p:nvPr/>
        </p:nvSpPr>
        <p:spPr>
          <a:xfrm>
            <a:off x="4486851" y="3218783"/>
            <a:ext cx="101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유물 복원소</a:t>
            </a:r>
          </a:p>
        </p:txBody>
      </p:sp>
      <p:sp>
        <p:nvSpPr>
          <p:cNvPr id="841" name="Shape 841"/>
          <p:cNvSpPr/>
          <p:nvPr/>
        </p:nvSpPr>
        <p:spPr>
          <a:xfrm>
            <a:off x="5689676" y="3186428"/>
            <a:ext cx="1440000" cy="51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Shape 842"/>
          <p:cNvSpPr/>
          <p:nvPr/>
        </p:nvSpPr>
        <p:spPr>
          <a:xfrm>
            <a:off x="6084567" y="3231224"/>
            <a:ext cx="784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843" name="Shape 8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4792" y="3216677"/>
            <a:ext cx="264300" cy="254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4" name="Shape 844"/>
          <p:cNvCxnSpPr/>
          <p:nvPr/>
        </p:nvCxnSpPr>
        <p:spPr>
          <a:xfrm>
            <a:off x="4285941" y="3480314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45" name="Shape 845"/>
          <p:cNvCxnSpPr/>
          <p:nvPr/>
        </p:nvCxnSpPr>
        <p:spPr>
          <a:xfrm>
            <a:off x="4279719" y="3660707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46" name="Shape 846"/>
          <p:cNvSpPr/>
          <p:nvPr/>
        </p:nvSpPr>
        <p:spPr>
          <a:xfrm>
            <a:off x="5755132" y="3497262"/>
            <a:ext cx="13092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847" name="Shape 847"/>
          <p:cNvCxnSpPr/>
          <p:nvPr/>
        </p:nvCxnSpPr>
        <p:spPr>
          <a:xfrm>
            <a:off x="5763292" y="3483423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48" name="Shape 848"/>
          <p:cNvCxnSpPr/>
          <p:nvPr/>
        </p:nvCxnSpPr>
        <p:spPr>
          <a:xfrm>
            <a:off x="5757069" y="3663817"/>
            <a:ext cx="127019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849" name="Shape 8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2085" y="3219594"/>
            <a:ext cx="243000" cy="2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Shape 850"/>
          <p:cNvSpPr/>
          <p:nvPr/>
        </p:nvSpPr>
        <p:spPr>
          <a:xfrm>
            <a:off x="4845703" y="6002692"/>
            <a:ext cx="1119600" cy="42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12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Shape 851"/>
          <p:cNvSpPr/>
          <p:nvPr/>
        </p:nvSpPr>
        <p:spPr>
          <a:xfrm>
            <a:off x="6063173" y="5993362"/>
            <a:ext cx="1119599" cy="42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12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Shape 852"/>
          <p:cNvSpPr/>
          <p:nvPr/>
        </p:nvSpPr>
        <p:spPr>
          <a:xfrm>
            <a:off x="4856300" y="5968871"/>
            <a:ext cx="1127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853" name="Shape 853"/>
          <p:cNvSpPr/>
          <p:nvPr/>
        </p:nvSpPr>
        <p:spPr>
          <a:xfrm>
            <a:off x="6147039" y="6055957"/>
            <a:ext cx="95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854" name="Shape 854"/>
          <p:cNvSpPr/>
          <p:nvPr/>
        </p:nvSpPr>
        <p:spPr>
          <a:xfrm>
            <a:off x="5031548" y="6204264"/>
            <a:ext cx="8940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855" name="Shape 8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48717" y="6138305"/>
            <a:ext cx="265500" cy="2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Shape 856"/>
          <p:cNvSpPr/>
          <p:nvPr/>
        </p:nvSpPr>
        <p:spPr>
          <a:xfrm>
            <a:off x="6392146" y="5729335"/>
            <a:ext cx="803399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857" name="Shape 8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197613">
            <a:off x="6312765" y="5755661"/>
            <a:ext cx="128307" cy="1924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8" name="Shape 858"/>
          <p:cNvCxnSpPr/>
          <p:nvPr/>
        </p:nvCxnSpPr>
        <p:spPr>
          <a:xfrm>
            <a:off x="4551901" y="3125025"/>
            <a:ext cx="2241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59" name="Shape 859"/>
          <p:cNvSpPr/>
          <p:nvPr/>
        </p:nvSpPr>
        <p:spPr>
          <a:xfrm>
            <a:off x="5691716" y="3742523"/>
            <a:ext cx="1440000" cy="51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0" name="Shape 8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2985" y="3770050"/>
            <a:ext cx="2814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Shape 861"/>
          <p:cNvSpPr/>
          <p:nvPr/>
        </p:nvSpPr>
        <p:spPr>
          <a:xfrm>
            <a:off x="5975944" y="3787130"/>
            <a:ext cx="1011899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유물 복원소</a:t>
            </a:r>
          </a:p>
        </p:txBody>
      </p:sp>
      <p:cxnSp>
        <p:nvCxnSpPr>
          <p:cNvPr id="862" name="Shape 862"/>
          <p:cNvCxnSpPr/>
          <p:nvPr/>
        </p:nvCxnSpPr>
        <p:spPr>
          <a:xfrm>
            <a:off x="5767769" y="3673832"/>
            <a:ext cx="127019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63" name="Shape 863"/>
          <p:cNvSpPr/>
          <p:nvPr/>
        </p:nvSpPr>
        <p:spPr>
          <a:xfrm>
            <a:off x="5762721" y="4054673"/>
            <a:ext cx="13092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864" name="Shape 864"/>
          <p:cNvCxnSpPr/>
          <p:nvPr/>
        </p:nvCxnSpPr>
        <p:spPr>
          <a:xfrm>
            <a:off x="5770882" y="4040835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65" name="Shape 865"/>
          <p:cNvCxnSpPr/>
          <p:nvPr/>
        </p:nvCxnSpPr>
        <p:spPr>
          <a:xfrm>
            <a:off x="5764660" y="4221228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66" name="Shape 866"/>
          <p:cNvSpPr/>
          <p:nvPr/>
        </p:nvSpPr>
        <p:spPr>
          <a:xfrm>
            <a:off x="754300" y="3614657"/>
            <a:ext cx="2846700" cy="1813200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00:04:30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Shape 867"/>
          <p:cNvSpPr/>
          <p:nvPr/>
        </p:nvSpPr>
        <p:spPr>
          <a:xfrm>
            <a:off x="1398182" y="5057833"/>
            <a:ext cx="1660800" cy="235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</a:t>
            </a:r>
          </a:p>
        </p:txBody>
      </p:sp>
      <p:sp>
        <p:nvSpPr>
          <p:cNvPr id="868" name="Shape 868"/>
          <p:cNvSpPr/>
          <p:nvPr/>
        </p:nvSpPr>
        <p:spPr>
          <a:xfrm>
            <a:off x="4216921" y="3751114"/>
            <a:ext cx="1440000" cy="51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9" name="Shape 8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9903" y="3778642"/>
            <a:ext cx="2814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/>
          <p:nvPr/>
        </p:nvSpPr>
        <p:spPr>
          <a:xfrm>
            <a:off x="4501150" y="3795723"/>
            <a:ext cx="101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유물 복원소</a:t>
            </a:r>
          </a:p>
        </p:txBody>
      </p:sp>
      <p:sp>
        <p:nvSpPr>
          <p:cNvPr id="871" name="Shape 871"/>
          <p:cNvSpPr/>
          <p:nvPr/>
        </p:nvSpPr>
        <p:spPr>
          <a:xfrm>
            <a:off x="4287926" y="4063264"/>
            <a:ext cx="13092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872" name="Shape 872"/>
          <p:cNvCxnSpPr/>
          <p:nvPr/>
        </p:nvCxnSpPr>
        <p:spPr>
          <a:xfrm>
            <a:off x="4296087" y="4049426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73" name="Shape 873"/>
          <p:cNvCxnSpPr/>
          <p:nvPr/>
        </p:nvCxnSpPr>
        <p:spPr>
          <a:xfrm>
            <a:off x="4289864" y="4229819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874" name="Shape 8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99805" y="3777592"/>
            <a:ext cx="243000" cy="2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/>
          <p:nvPr/>
        </p:nvSpPr>
        <p:spPr>
          <a:xfrm>
            <a:off x="4597875" y="1566054"/>
            <a:ext cx="85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  <p:cxnSp>
        <p:nvCxnSpPr>
          <p:cNvPr id="876" name="Shape 876"/>
          <p:cNvCxnSpPr/>
          <p:nvPr/>
        </p:nvCxnSpPr>
        <p:spPr>
          <a:xfrm>
            <a:off x="4597548" y="1582563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77" name="Shape 877"/>
          <p:cNvCxnSpPr/>
          <p:nvPr/>
        </p:nvCxnSpPr>
        <p:spPr>
          <a:xfrm>
            <a:off x="4591328" y="1893584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878" name="Shape 8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9417" y="3219014"/>
            <a:ext cx="243000" cy="2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Shape 8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7138" y="3777010"/>
            <a:ext cx="243000" cy="2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Shape 880"/>
          <p:cNvSpPr/>
          <p:nvPr/>
        </p:nvSpPr>
        <p:spPr>
          <a:xfrm>
            <a:off x="754300" y="958638"/>
            <a:ext cx="2868000" cy="2286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Shape 881"/>
          <p:cNvSpPr txBox="1"/>
          <p:nvPr/>
        </p:nvSpPr>
        <p:spPr>
          <a:xfrm>
            <a:off x="826324" y="1030858"/>
            <a:ext cx="2726100" cy="861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 조건 박스의 이동 텍스트 부분을 누르면 해당 건물로 이동합니다. 이동된 건물 화면에는 클릭 표시를 해 줍니다. 해당 건물의 중앙부에 손가락 표시를 해주도록 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**하단 이미지 참조</a:t>
            </a:r>
          </a:p>
        </p:txBody>
      </p:sp>
      <p:sp>
        <p:nvSpPr>
          <p:cNvPr id="882" name="Shape 882"/>
          <p:cNvSpPr/>
          <p:nvPr/>
        </p:nvSpPr>
        <p:spPr>
          <a:xfrm>
            <a:off x="8057540" y="1771721"/>
            <a:ext cx="2669700" cy="9765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 조건 박스의 자원에서 자원이 부족할 시, 자원 보충 텍스트 부분을 클릭하면 자원 사용/구매 화면으로 이동 합니다.</a:t>
            </a:r>
          </a:p>
        </p:txBody>
      </p:sp>
      <p:sp>
        <p:nvSpPr>
          <p:cNvPr id="883" name="Shape 883"/>
          <p:cNvSpPr/>
          <p:nvPr/>
        </p:nvSpPr>
        <p:spPr>
          <a:xfrm>
            <a:off x="8057540" y="2907875"/>
            <a:ext cx="2846700" cy="1764300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Shape 884"/>
          <p:cNvSpPr/>
          <p:nvPr/>
        </p:nvSpPr>
        <p:spPr>
          <a:xfrm>
            <a:off x="8850275" y="4159358"/>
            <a:ext cx="1311000" cy="394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5" name="Shape 8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05278" y="4296260"/>
            <a:ext cx="241200" cy="2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Shape 886"/>
          <p:cNvSpPr/>
          <p:nvPr/>
        </p:nvSpPr>
        <p:spPr>
          <a:xfrm>
            <a:off x="9311825" y="4277189"/>
            <a:ext cx="63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887" name="Shape 887"/>
          <p:cNvSpPr/>
          <p:nvPr/>
        </p:nvSpPr>
        <p:spPr>
          <a:xfrm>
            <a:off x="8935838" y="4120971"/>
            <a:ext cx="1127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pic>
        <p:nvPicPr>
          <p:cNvPr id="888" name="Shape 8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59979" y="2073935"/>
            <a:ext cx="1070400" cy="8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Shape 88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02224" y="2532971"/>
            <a:ext cx="551700" cy="4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Shape 89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81957" y="1970128"/>
            <a:ext cx="884700" cy="7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Shape 89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69982" y="773785"/>
            <a:ext cx="3144900" cy="2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Shape 892"/>
          <p:cNvSpPr/>
          <p:nvPr/>
        </p:nvSpPr>
        <p:spPr>
          <a:xfrm rot="-8510968">
            <a:off x="3201524" y="3129800"/>
            <a:ext cx="1154388" cy="15021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Shape 893"/>
          <p:cNvSpPr/>
          <p:nvPr/>
        </p:nvSpPr>
        <p:spPr>
          <a:xfrm rot="5400000">
            <a:off x="1946178" y="5513269"/>
            <a:ext cx="592500" cy="18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Shape 894"/>
          <p:cNvSpPr/>
          <p:nvPr/>
        </p:nvSpPr>
        <p:spPr>
          <a:xfrm>
            <a:off x="908812" y="5953948"/>
            <a:ext cx="2644500" cy="4200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유물 복원소 업그레이드 완료</a:t>
            </a:r>
          </a:p>
        </p:txBody>
      </p:sp>
      <p:cxnSp>
        <p:nvCxnSpPr>
          <p:cNvPr id="895" name="Shape 895"/>
          <p:cNvCxnSpPr/>
          <p:nvPr/>
        </p:nvCxnSpPr>
        <p:spPr>
          <a:xfrm flipH="1" rot="10800000">
            <a:off x="925076" y="5962937"/>
            <a:ext cx="2627999" cy="93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96" name="Shape 896"/>
          <p:cNvCxnSpPr/>
          <p:nvPr/>
        </p:nvCxnSpPr>
        <p:spPr>
          <a:xfrm flipH="1" rot="10800000">
            <a:off x="925458" y="6350135"/>
            <a:ext cx="2628000" cy="93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97" name="Shape 897"/>
          <p:cNvSpPr/>
          <p:nvPr/>
        </p:nvSpPr>
        <p:spPr>
          <a:xfrm rot="8782313">
            <a:off x="3233161" y="4433624"/>
            <a:ext cx="1154387" cy="1501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Shape 898"/>
          <p:cNvSpPr/>
          <p:nvPr/>
        </p:nvSpPr>
        <p:spPr>
          <a:xfrm>
            <a:off x="7104315" y="4023783"/>
            <a:ext cx="959700" cy="16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Shape 899"/>
          <p:cNvSpPr/>
          <p:nvPr/>
        </p:nvSpPr>
        <p:spPr>
          <a:xfrm>
            <a:off x="8059525" y="4789953"/>
            <a:ext cx="2846700" cy="1764300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영주님, 크라운을 소비하여 바로 유물 복원소를 업그레이드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Shape 900"/>
          <p:cNvSpPr/>
          <p:nvPr/>
        </p:nvSpPr>
        <p:spPr>
          <a:xfrm>
            <a:off x="8852259" y="6041437"/>
            <a:ext cx="1311000" cy="394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1" name="Shape 9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07261" y="6178339"/>
            <a:ext cx="241200" cy="2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/>
          <p:nvPr/>
        </p:nvSpPr>
        <p:spPr>
          <a:xfrm>
            <a:off x="9313809" y="6159269"/>
            <a:ext cx="63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903" name="Shape 903"/>
          <p:cNvSpPr/>
          <p:nvPr/>
        </p:nvSpPr>
        <p:spPr>
          <a:xfrm>
            <a:off x="8937821" y="6003050"/>
            <a:ext cx="1127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cxnSp>
        <p:nvCxnSpPr>
          <p:cNvPr id="904" name="Shape 904"/>
          <p:cNvCxnSpPr>
            <a:stCxn id="850" idx="0"/>
          </p:cNvCxnSpPr>
          <p:nvPr/>
        </p:nvCxnSpPr>
        <p:spPr>
          <a:xfrm rot="-5400000">
            <a:off x="6429703" y="4403692"/>
            <a:ext cx="574800" cy="2623200"/>
          </a:xfrm>
          <a:prstGeom prst="bentConnector2">
            <a:avLst/>
          </a:prstGeom>
          <a:noFill/>
          <a:ln cap="flat" cmpd="sng" w="57150">
            <a:solidFill>
              <a:srgbClr val="7F6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05" name="Shape 905"/>
          <p:cNvSpPr/>
          <p:nvPr/>
        </p:nvSpPr>
        <p:spPr>
          <a:xfrm rot="-1925660">
            <a:off x="6977798" y="2897240"/>
            <a:ext cx="1269868" cy="15015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Shape 906"/>
          <p:cNvSpPr/>
          <p:nvPr/>
        </p:nvSpPr>
        <p:spPr>
          <a:xfrm>
            <a:off x="5915544" y="1574542"/>
            <a:ext cx="1166400" cy="11364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Shape 907"/>
          <p:cNvSpPr/>
          <p:nvPr/>
        </p:nvSpPr>
        <p:spPr>
          <a:xfrm>
            <a:off x="5991003" y="1578495"/>
            <a:ext cx="102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908" name="Shape 908"/>
          <p:cNvSpPr/>
          <p:nvPr/>
        </p:nvSpPr>
        <p:spPr>
          <a:xfrm>
            <a:off x="5973746" y="1732039"/>
            <a:ext cx="10707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복원 시간 감소 10%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(+3%)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강화 비용 감소 10%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(+3%)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/>
          <p:nvPr/>
        </p:nvSpPr>
        <p:spPr>
          <a:xfrm>
            <a:off x="215538" y="142595"/>
            <a:ext cx="173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망치 구매</a:t>
            </a:r>
          </a:p>
        </p:txBody>
      </p:sp>
      <p:sp>
        <p:nvSpPr>
          <p:cNvPr id="915" name="Shape 915"/>
          <p:cNvSpPr/>
          <p:nvPr/>
        </p:nvSpPr>
        <p:spPr>
          <a:xfrm>
            <a:off x="7941253" y="4553712"/>
            <a:ext cx="2939400" cy="1890900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업그레이드를 완료하기에 건설인부의 급여가 부족합니다. 크라운을 다시 사용하여 건설인부를 2일 더 일하게 할 수 있습니다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유물 복원소 업그레이드 시간 : 05:27:32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Shape 916"/>
          <p:cNvSpPr/>
          <p:nvPr/>
        </p:nvSpPr>
        <p:spPr>
          <a:xfrm>
            <a:off x="8687334" y="5932130"/>
            <a:ext cx="1311000" cy="394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7" name="Shape 9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2336" y="6059887"/>
            <a:ext cx="241200" cy="2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Shape 918"/>
          <p:cNvSpPr/>
          <p:nvPr/>
        </p:nvSpPr>
        <p:spPr>
          <a:xfrm>
            <a:off x="9148884" y="6059105"/>
            <a:ext cx="63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919" name="Shape 919"/>
          <p:cNvSpPr/>
          <p:nvPr/>
        </p:nvSpPr>
        <p:spPr>
          <a:xfrm>
            <a:off x="8681456" y="5902887"/>
            <a:ext cx="1225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pic>
        <p:nvPicPr>
          <p:cNvPr id="920" name="Shape 9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5292" y="798877"/>
            <a:ext cx="3189000" cy="56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Shape 921"/>
          <p:cNvSpPr/>
          <p:nvPr/>
        </p:nvSpPr>
        <p:spPr>
          <a:xfrm>
            <a:off x="4056189" y="798877"/>
            <a:ext cx="3165299" cy="5688900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Shape 922"/>
          <p:cNvSpPr/>
          <p:nvPr/>
        </p:nvSpPr>
        <p:spPr>
          <a:xfrm>
            <a:off x="4075046" y="1141434"/>
            <a:ext cx="3172500" cy="425100"/>
          </a:xfrm>
          <a:prstGeom prst="rect">
            <a:avLst/>
          </a:prstGeom>
          <a:solidFill>
            <a:srgbClr val="C55A11">
              <a:alpha val="2824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23" name="Shape 923"/>
          <p:cNvSpPr/>
          <p:nvPr/>
        </p:nvSpPr>
        <p:spPr>
          <a:xfrm>
            <a:off x="4082367" y="4900037"/>
            <a:ext cx="3182100" cy="821400"/>
          </a:xfrm>
          <a:prstGeom prst="rect">
            <a:avLst/>
          </a:prstGeom>
          <a:solidFill>
            <a:srgbClr val="C55A11">
              <a:alpha val="2824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24" name="Shape 924"/>
          <p:cNvSpPr/>
          <p:nvPr/>
        </p:nvSpPr>
        <p:spPr>
          <a:xfrm>
            <a:off x="4157858" y="6028046"/>
            <a:ext cx="522300" cy="381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12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Shape 925"/>
          <p:cNvSpPr/>
          <p:nvPr/>
        </p:nvSpPr>
        <p:spPr>
          <a:xfrm rot="10800000">
            <a:off x="4241258" y="6120289"/>
            <a:ext cx="336900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Shape 926"/>
          <p:cNvSpPr/>
          <p:nvPr/>
        </p:nvSpPr>
        <p:spPr>
          <a:xfrm>
            <a:off x="4185942" y="3181786"/>
            <a:ext cx="2994900" cy="1679400"/>
          </a:xfrm>
          <a:prstGeom prst="roundRect">
            <a:avLst>
              <a:gd fmla="val 28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Shape 927"/>
          <p:cNvSpPr/>
          <p:nvPr/>
        </p:nvSpPr>
        <p:spPr>
          <a:xfrm>
            <a:off x="5256498" y="2885396"/>
            <a:ext cx="85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928" name="Shape 928"/>
          <p:cNvSpPr/>
          <p:nvPr/>
        </p:nvSpPr>
        <p:spPr>
          <a:xfrm>
            <a:off x="4236633" y="3202026"/>
            <a:ext cx="1440000" cy="51929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9" name="Shape 9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8573" y="3229553"/>
            <a:ext cx="2814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Shape 930"/>
          <p:cNvSpPr/>
          <p:nvPr/>
        </p:nvSpPr>
        <p:spPr>
          <a:xfrm>
            <a:off x="4302087" y="3512860"/>
            <a:ext cx="13092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931" name="Shape 931"/>
          <p:cNvSpPr/>
          <p:nvPr/>
        </p:nvSpPr>
        <p:spPr>
          <a:xfrm>
            <a:off x="4556878" y="3246634"/>
            <a:ext cx="101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유물 복원소</a:t>
            </a:r>
          </a:p>
        </p:txBody>
      </p:sp>
      <p:sp>
        <p:nvSpPr>
          <p:cNvPr id="932" name="Shape 932"/>
          <p:cNvSpPr/>
          <p:nvPr/>
        </p:nvSpPr>
        <p:spPr>
          <a:xfrm>
            <a:off x="5713983" y="3205135"/>
            <a:ext cx="1439999" cy="51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Shape 933"/>
          <p:cNvSpPr/>
          <p:nvPr/>
        </p:nvSpPr>
        <p:spPr>
          <a:xfrm>
            <a:off x="6108875" y="3259075"/>
            <a:ext cx="784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934" name="Shape 9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09098" y="3235384"/>
            <a:ext cx="264300" cy="2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5" name="Shape 935"/>
          <p:cNvCxnSpPr/>
          <p:nvPr/>
        </p:nvCxnSpPr>
        <p:spPr>
          <a:xfrm>
            <a:off x="4310248" y="3499021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36" name="Shape 936"/>
          <p:cNvCxnSpPr/>
          <p:nvPr/>
        </p:nvCxnSpPr>
        <p:spPr>
          <a:xfrm>
            <a:off x="4304026" y="3679414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37" name="Shape 937"/>
          <p:cNvSpPr/>
          <p:nvPr/>
        </p:nvSpPr>
        <p:spPr>
          <a:xfrm>
            <a:off x="5779439" y="3515969"/>
            <a:ext cx="13092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938" name="Shape 938"/>
          <p:cNvCxnSpPr/>
          <p:nvPr/>
        </p:nvCxnSpPr>
        <p:spPr>
          <a:xfrm>
            <a:off x="5787598" y="3502130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39" name="Shape 939"/>
          <p:cNvCxnSpPr/>
          <p:nvPr/>
        </p:nvCxnSpPr>
        <p:spPr>
          <a:xfrm>
            <a:off x="5781376" y="3682523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940" name="Shape 9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06392" y="3238301"/>
            <a:ext cx="243000" cy="249299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Shape 941"/>
          <p:cNvSpPr/>
          <p:nvPr/>
        </p:nvSpPr>
        <p:spPr>
          <a:xfrm>
            <a:off x="4870010" y="6021400"/>
            <a:ext cx="1119600" cy="42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12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Shape 942"/>
          <p:cNvSpPr/>
          <p:nvPr/>
        </p:nvSpPr>
        <p:spPr>
          <a:xfrm>
            <a:off x="6087480" y="6012069"/>
            <a:ext cx="1119600" cy="42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12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Shape 943"/>
          <p:cNvSpPr/>
          <p:nvPr/>
        </p:nvSpPr>
        <p:spPr>
          <a:xfrm>
            <a:off x="4880607" y="5987578"/>
            <a:ext cx="1127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944" name="Shape 944"/>
          <p:cNvSpPr/>
          <p:nvPr/>
        </p:nvSpPr>
        <p:spPr>
          <a:xfrm>
            <a:off x="6253642" y="6092953"/>
            <a:ext cx="825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945" name="Shape 945"/>
          <p:cNvSpPr/>
          <p:nvPr/>
        </p:nvSpPr>
        <p:spPr>
          <a:xfrm>
            <a:off x="5055855" y="6222971"/>
            <a:ext cx="8940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946" name="Shape 9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3023" y="6157012"/>
            <a:ext cx="265500" cy="2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Shape 947"/>
          <p:cNvSpPr/>
          <p:nvPr/>
        </p:nvSpPr>
        <p:spPr>
          <a:xfrm>
            <a:off x="6416453" y="5748042"/>
            <a:ext cx="803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948" name="Shape 9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197613">
            <a:off x="6337072" y="5774368"/>
            <a:ext cx="128307" cy="1924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9" name="Shape 949"/>
          <p:cNvCxnSpPr/>
          <p:nvPr/>
        </p:nvCxnSpPr>
        <p:spPr>
          <a:xfrm>
            <a:off x="4576208" y="3143733"/>
            <a:ext cx="22415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50" name="Shape 950"/>
          <p:cNvSpPr/>
          <p:nvPr/>
        </p:nvSpPr>
        <p:spPr>
          <a:xfrm>
            <a:off x="5725167" y="3761230"/>
            <a:ext cx="1440000" cy="51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1" name="Shape 9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7292" y="3788757"/>
            <a:ext cx="2814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Shape 952"/>
          <p:cNvSpPr/>
          <p:nvPr/>
        </p:nvSpPr>
        <p:spPr>
          <a:xfrm>
            <a:off x="5991107" y="3796694"/>
            <a:ext cx="101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유물 복원소</a:t>
            </a:r>
          </a:p>
        </p:txBody>
      </p:sp>
      <p:cxnSp>
        <p:nvCxnSpPr>
          <p:cNvPr id="953" name="Shape 953"/>
          <p:cNvCxnSpPr/>
          <p:nvPr/>
        </p:nvCxnSpPr>
        <p:spPr>
          <a:xfrm>
            <a:off x="5792076" y="3692539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54" name="Shape 954"/>
          <p:cNvSpPr/>
          <p:nvPr/>
        </p:nvSpPr>
        <p:spPr>
          <a:xfrm>
            <a:off x="5787028" y="4073380"/>
            <a:ext cx="13092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955" name="Shape 955"/>
          <p:cNvCxnSpPr/>
          <p:nvPr/>
        </p:nvCxnSpPr>
        <p:spPr>
          <a:xfrm>
            <a:off x="5795189" y="4059542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56" name="Shape 956"/>
          <p:cNvCxnSpPr/>
          <p:nvPr/>
        </p:nvCxnSpPr>
        <p:spPr>
          <a:xfrm>
            <a:off x="5788967" y="4239935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57" name="Shape 957"/>
          <p:cNvSpPr/>
          <p:nvPr/>
        </p:nvSpPr>
        <p:spPr>
          <a:xfrm>
            <a:off x="4241228" y="3769821"/>
            <a:ext cx="1440000" cy="51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8" name="Shape 9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2498" y="3797348"/>
            <a:ext cx="2814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Shape 959"/>
          <p:cNvSpPr/>
          <p:nvPr/>
        </p:nvSpPr>
        <p:spPr>
          <a:xfrm>
            <a:off x="4525457" y="3805285"/>
            <a:ext cx="101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유물 복원소</a:t>
            </a:r>
          </a:p>
        </p:txBody>
      </p:sp>
      <p:sp>
        <p:nvSpPr>
          <p:cNvPr id="960" name="Shape 960"/>
          <p:cNvSpPr/>
          <p:nvPr/>
        </p:nvSpPr>
        <p:spPr>
          <a:xfrm>
            <a:off x="4312233" y="4081971"/>
            <a:ext cx="13092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961" name="Shape 961"/>
          <p:cNvCxnSpPr/>
          <p:nvPr/>
        </p:nvCxnSpPr>
        <p:spPr>
          <a:xfrm>
            <a:off x="4320394" y="4068133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62" name="Shape 962"/>
          <p:cNvCxnSpPr/>
          <p:nvPr/>
        </p:nvCxnSpPr>
        <p:spPr>
          <a:xfrm>
            <a:off x="4314171" y="4248526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963" name="Shape 9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24112" y="3796298"/>
            <a:ext cx="243000" cy="2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Shape 964"/>
          <p:cNvSpPr/>
          <p:nvPr/>
        </p:nvSpPr>
        <p:spPr>
          <a:xfrm>
            <a:off x="4621505" y="1584761"/>
            <a:ext cx="85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  <p:cxnSp>
        <p:nvCxnSpPr>
          <p:cNvPr id="965" name="Shape 965"/>
          <p:cNvCxnSpPr/>
          <p:nvPr/>
        </p:nvCxnSpPr>
        <p:spPr>
          <a:xfrm>
            <a:off x="4621855" y="1601270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66" name="Shape 966"/>
          <p:cNvCxnSpPr/>
          <p:nvPr/>
        </p:nvCxnSpPr>
        <p:spPr>
          <a:xfrm>
            <a:off x="4615635" y="1912291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967" name="Shape 9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63724" y="3237721"/>
            <a:ext cx="243000" cy="2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Shape 9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81445" y="3795717"/>
            <a:ext cx="243000" cy="2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Shape 9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07037" y="1901461"/>
            <a:ext cx="1070400" cy="8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Shape 97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62235" y="827690"/>
            <a:ext cx="3144900" cy="2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Shape 971"/>
          <p:cNvSpPr/>
          <p:nvPr/>
        </p:nvSpPr>
        <p:spPr>
          <a:xfrm>
            <a:off x="7110607" y="6117623"/>
            <a:ext cx="720900" cy="16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Shape 972"/>
          <p:cNvSpPr txBox="1"/>
          <p:nvPr/>
        </p:nvSpPr>
        <p:spPr>
          <a:xfrm>
            <a:off x="584420" y="667910"/>
            <a:ext cx="33252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망치 구매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조건 및 자원이 모두 있는 상태에서 업그레이드 버튼을 클릭 시 유료 건설 망치 시간이 부족 한 경우 추가로 건설 망치를 구매 하겠냐는 팝업 창이 호출 되어지게 되어집니다.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망치를 구매  &gt; 기존에 있던 시간 + 추가로 구매한 시간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Shape 973"/>
          <p:cNvSpPr/>
          <p:nvPr/>
        </p:nvSpPr>
        <p:spPr>
          <a:xfrm>
            <a:off x="5961264" y="1620262"/>
            <a:ext cx="1166400" cy="1136399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Shape 974"/>
          <p:cNvSpPr/>
          <p:nvPr/>
        </p:nvSpPr>
        <p:spPr>
          <a:xfrm>
            <a:off x="6036723" y="1624215"/>
            <a:ext cx="1024500" cy="24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975" name="Shape 975"/>
          <p:cNvSpPr/>
          <p:nvPr/>
        </p:nvSpPr>
        <p:spPr>
          <a:xfrm>
            <a:off x="6019467" y="1777758"/>
            <a:ext cx="10707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복원 시간 감소 10%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(+3%)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강화 비용 감소 10%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(+3%)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/>
          <p:nvPr/>
        </p:nvSpPr>
        <p:spPr>
          <a:xfrm>
            <a:off x="215538" y="142595"/>
            <a:ext cx="196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크라운 부족 상태</a:t>
            </a:r>
          </a:p>
        </p:txBody>
      </p:sp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158" y="751595"/>
            <a:ext cx="3189000" cy="56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Shape 983"/>
          <p:cNvSpPr/>
          <p:nvPr/>
        </p:nvSpPr>
        <p:spPr>
          <a:xfrm>
            <a:off x="844055" y="751595"/>
            <a:ext cx="3165299" cy="5688900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Shape 984"/>
          <p:cNvSpPr/>
          <p:nvPr/>
        </p:nvSpPr>
        <p:spPr>
          <a:xfrm>
            <a:off x="862912" y="1094153"/>
            <a:ext cx="3172500" cy="425100"/>
          </a:xfrm>
          <a:prstGeom prst="rect">
            <a:avLst/>
          </a:prstGeom>
          <a:solidFill>
            <a:srgbClr val="C55A11">
              <a:alpha val="2824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85" name="Shape 985"/>
          <p:cNvSpPr/>
          <p:nvPr/>
        </p:nvSpPr>
        <p:spPr>
          <a:xfrm>
            <a:off x="870233" y="4852755"/>
            <a:ext cx="3182100" cy="821400"/>
          </a:xfrm>
          <a:prstGeom prst="rect">
            <a:avLst/>
          </a:prstGeom>
          <a:solidFill>
            <a:srgbClr val="C55A11">
              <a:alpha val="2824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86" name="Shape 986"/>
          <p:cNvSpPr/>
          <p:nvPr/>
        </p:nvSpPr>
        <p:spPr>
          <a:xfrm>
            <a:off x="945725" y="5980764"/>
            <a:ext cx="522300" cy="381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12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Shape 987"/>
          <p:cNvSpPr/>
          <p:nvPr/>
        </p:nvSpPr>
        <p:spPr>
          <a:xfrm rot="10800000">
            <a:off x="1029125" y="6073007"/>
            <a:ext cx="336900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Shape 988"/>
          <p:cNvSpPr/>
          <p:nvPr/>
        </p:nvSpPr>
        <p:spPr>
          <a:xfrm>
            <a:off x="973808" y="3134505"/>
            <a:ext cx="2994900" cy="1679399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Shape 989"/>
          <p:cNvSpPr/>
          <p:nvPr/>
        </p:nvSpPr>
        <p:spPr>
          <a:xfrm>
            <a:off x="2044364" y="2838114"/>
            <a:ext cx="85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990" name="Shape 990"/>
          <p:cNvSpPr/>
          <p:nvPr/>
        </p:nvSpPr>
        <p:spPr>
          <a:xfrm>
            <a:off x="1024500" y="3154744"/>
            <a:ext cx="1440000" cy="51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1" name="Shape 9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438" y="3182272"/>
            <a:ext cx="2814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Shape 992"/>
          <p:cNvSpPr/>
          <p:nvPr/>
        </p:nvSpPr>
        <p:spPr>
          <a:xfrm>
            <a:off x="1089954" y="3465578"/>
            <a:ext cx="13092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993" name="Shape 993"/>
          <p:cNvSpPr/>
          <p:nvPr/>
        </p:nvSpPr>
        <p:spPr>
          <a:xfrm>
            <a:off x="1344744" y="3199352"/>
            <a:ext cx="1011900" cy="21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유물 복원소</a:t>
            </a:r>
          </a:p>
        </p:txBody>
      </p:sp>
      <p:sp>
        <p:nvSpPr>
          <p:cNvPr id="994" name="Shape 994"/>
          <p:cNvSpPr/>
          <p:nvPr/>
        </p:nvSpPr>
        <p:spPr>
          <a:xfrm>
            <a:off x="2501850" y="3157853"/>
            <a:ext cx="1440000" cy="51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Shape 995"/>
          <p:cNvSpPr/>
          <p:nvPr/>
        </p:nvSpPr>
        <p:spPr>
          <a:xfrm>
            <a:off x="2896741" y="3211792"/>
            <a:ext cx="784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996" name="Shape 9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6965" y="3188102"/>
            <a:ext cx="264300" cy="254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7" name="Shape 997"/>
          <p:cNvCxnSpPr/>
          <p:nvPr/>
        </p:nvCxnSpPr>
        <p:spPr>
          <a:xfrm>
            <a:off x="1098113" y="3451739"/>
            <a:ext cx="127019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98" name="Shape 998"/>
          <p:cNvCxnSpPr/>
          <p:nvPr/>
        </p:nvCxnSpPr>
        <p:spPr>
          <a:xfrm>
            <a:off x="1091891" y="3632132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99" name="Shape 999"/>
          <p:cNvSpPr/>
          <p:nvPr/>
        </p:nvSpPr>
        <p:spPr>
          <a:xfrm>
            <a:off x="2567305" y="3468687"/>
            <a:ext cx="1309199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1000" name="Shape 1000"/>
          <p:cNvCxnSpPr/>
          <p:nvPr/>
        </p:nvCxnSpPr>
        <p:spPr>
          <a:xfrm>
            <a:off x="2575465" y="3454848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001" name="Shape 1001"/>
          <p:cNvCxnSpPr/>
          <p:nvPr/>
        </p:nvCxnSpPr>
        <p:spPr>
          <a:xfrm>
            <a:off x="2569242" y="3635242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002" name="Shape 10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94258" y="3191019"/>
            <a:ext cx="243000" cy="2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/>
          <p:nvPr/>
        </p:nvSpPr>
        <p:spPr>
          <a:xfrm>
            <a:off x="1657875" y="5974117"/>
            <a:ext cx="1119600" cy="42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12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Shape 1004"/>
          <p:cNvSpPr/>
          <p:nvPr/>
        </p:nvSpPr>
        <p:spPr>
          <a:xfrm>
            <a:off x="2875346" y="5964787"/>
            <a:ext cx="1119600" cy="42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12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Shape 1005"/>
          <p:cNvSpPr/>
          <p:nvPr/>
        </p:nvSpPr>
        <p:spPr>
          <a:xfrm>
            <a:off x="1668473" y="5940296"/>
            <a:ext cx="1127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1006" name="Shape 1006"/>
          <p:cNvSpPr/>
          <p:nvPr/>
        </p:nvSpPr>
        <p:spPr>
          <a:xfrm>
            <a:off x="2959211" y="6027382"/>
            <a:ext cx="95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1007" name="Shape 1007"/>
          <p:cNvSpPr/>
          <p:nvPr/>
        </p:nvSpPr>
        <p:spPr>
          <a:xfrm>
            <a:off x="1843722" y="6175689"/>
            <a:ext cx="8940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1008" name="Shape 10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0890" y="6109730"/>
            <a:ext cx="265500" cy="2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Shape 1009"/>
          <p:cNvSpPr/>
          <p:nvPr/>
        </p:nvSpPr>
        <p:spPr>
          <a:xfrm>
            <a:off x="3204318" y="5700760"/>
            <a:ext cx="803399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1010" name="Shape 10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197613">
            <a:off x="3124938" y="5727086"/>
            <a:ext cx="128307" cy="1924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1" name="Shape 1011"/>
          <p:cNvCxnSpPr/>
          <p:nvPr/>
        </p:nvCxnSpPr>
        <p:spPr>
          <a:xfrm>
            <a:off x="1364075" y="3096450"/>
            <a:ext cx="2241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12" name="Shape 1012"/>
          <p:cNvSpPr/>
          <p:nvPr/>
        </p:nvSpPr>
        <p:spPr>
          <a:xfrm>
            <a:off x="2503889" y="3713948"/>
            <a:ext cx="1440000" cy="51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Shape 10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5158" y="3741475"/>
            <a:ext cx="2814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Shape 1014"/>
          <p:cNvSpPr/>
          <p:nvPr/>
        </p:nvSpPr>
        <p:spPr>
          <a:xfrm>
            <a:off x="2852125" y="3758555"/>
            <a:ext cx="101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유물 복원소</a:t>
            </a:r>
          </a:p>
        </p:txBody>
      </p:sp>
      <p:cxnSp>
        <p:nvCxnSpPr>
          <p:cNvPr id="1015" name="Shape 1015"/>
          <p:cNvCxnSpPr/>
          <p:nvPr/>
        </p:nvCxnSpPr>
        <p:spPr>
          <a:xfrm>
            <a:off x="2579942" y="3645257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16" name="Shape 1016"/>
          <p:cNvSpPr/>
          <p:nvPr/>
        </p:nvSpPr>
        <p:spPr>
          <a:xfrm>
            <a:off x="2574894" y="4026098"/>
            <a:ext cx="13092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1017" name="Shape 1017"/>
          <p:cNvCxnSpPr/>
          <p:nvPr/>
        </p:nvCxnSpPr>
        <p:spPr>
          <a:xfrm>
            <a:off x="2583055" y="4012260"/>
            <a:ext cx="127019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018" name="Shape 1018"/>
          <p:cNvCxnSpPr/>
          <p:nvPr/>
        </p:nvCxnSpPr>
        <p:spPr>
          <a:xfrm>
            <a:off x="2576833" y="4192653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19" name="Shape 1019"/>
          <p:cNvSpPr/>
          <p:nvPr/>
        </p:nvSpPr>
        <p:spPr>
          <a:xfrm>
            <a:off x="1029094" y="3722539"/>
            <a:ext cx="1440000" cy="51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0" name="Shape 10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0363" y="3750067"/>
            <a:ext cx="2814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Shape 1021"/>
          <p:cNvSpPr/>
          <p:nvPr/>
        </p:nvSpPr>
        <p:spPr>
          <a:xfrm>
            <a:off x="1377330" y="3767148"/>
            <a:ext cx="101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유물 복원소</a:t>
            </a:r>
          </a:p>
        </p:txBody>
      </p:sp>
      <p:sp>
        <p:nvSpPr>
          <p:cNvPr id="1022" name="Shape 1022"/>
          <p:cNvSpPr/>
          <p:nvPr/>
        </p:nvSpPr>
        <p:spPr>
          <a:xfrm>
            <a:off x="1100100" y="4034689"/>
            <a:ext cx="1309200" cy="165600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1023" name="Shape 1023"/>
          <p:cNvCxnSpPr/>
          <p:nvPr/>
        </p:nvCxnSpPr>
        <p:spPr>
          <a:xfrm>
            <a:off x="1108259" y="4020851"/>
            <a:ext cx="127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024" name="Shape 1024"/>
          <p:cNvCxnSpPr/>
          <p:nvPr/>
        </p:nvCxnSpPr>
        <p:spPr>
          <a:xfrm>
            <a:off x="1102037" y="4201244"/>
            <a:ext cx="127019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025" name="Shape 10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1978" y="3749017"/>
            <a:ext cx="243000" cy="2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Shape 1026"/>
          <p:cNvSpPr/>
          <p:nvPr/>
        </p:nvSpPr>
        <p:spPr>
          <a:xfrm>
            <a:off x="1402254" y="1537479"/>
            <a:ext cx="85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  <p:cxnSp>
        <p:nvCxnSpPr>
          <p:cNvPr id="1027" name="Shape 1027"/>
          <p:cNvCxnSpPr/>
          <p:nvPr/>
        </p:nvCxnSpPr>
        <p:spPr>
          <a:xfrm>
            <a:off x="1402512" y="1553988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028" name="Shape 1028"/>
          <p:cNvCxnSpPr/>
          <p:nvPr/>
        </p:nvCxnSpPr>
        <p:spPr>
          <a:xfrm>
            <a:off x="1403500" y="1865009"/>
            <a:ext cx="816899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029" name="Shape 10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1589" y="3190439"/>
            <a:ext cx="243000" cy="2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Shape 10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69310" y="3748435"/>
            <a:ext cx="243000" cy="2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Shape 1031"/>
          <p:cNvSpPr/>
          <p:nvPr/>
        </p:nvSpPr>
        <p:spPr>
          <a:xfrm>
            <a:off x="4411278" y="4694169"/>
            <a:ext cx="3131400" cy="1648500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업그레이드를 완료하기에 건설인부의 급여가 부족합니다. 크라운을 다시 사용하여 건설인부를 2일 더 일하게 할 수 있습니다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유물 복원소 업그레이드 시간 : 05:27:32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Shape 1032"/>
          <p:cNvSpPr/>
          <p:nvPr/>
        </p:nvSpPr>
        <p:spPr>
          <a:xfrm>
            <a:off x="4392991" y="2591843"/>
            <a:ext cx="3131400" cy="1648500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영주님, 크라운을 소비하여 바로 유물 복원소를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Shape 1033"/>
          <p:cNvSpPr/>
          <p:nvPr/>
        </p:nvSpPr>
        <p:spPr>
          <a:xfrm>
            <a:off x="4389782" y="586183"/>
            <a:ext cx="3131400" cy="1648800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Shape 1034"/>
          <p:cNvSpPr/>
          <p:nvPr/>
        </p:nvSpPr>
        <p:spPr>
          <a:xfrm>
            <a:off x="5324848" y="1721346"/>
            <a:ext cx="1311000" cy="394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5" name="Shape 10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98139" y="1876534"/>
            <a:ext cx="241200" cy="2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Shape 1036"/>
          <p:cNvSpPr/>
          <p:nvPr/>
        </p:nvSpPr>
        <p:spPr>
          <a:xfrm>
            <a:off x="5804687" y="1866608"/>
            <a:ext cx="63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1037" name="Shape 1037"/>
          <p:cNvSpPr/>
          <p:nvPr/>
        </p:nvSpPr>
        <p:spPr>
          <a:xfrm>
            <a:off x="5410412" y="1692101"/>
            <a:ext cx="1127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pic>
        <p:nvPicPr>
          <p:cNvPr id="1038" name="Shape 10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56842" y="2146267"/>
            <a:ext cx="2682600" cy="2541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39" name="Shape 10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8483" y="1906983"/>
            <a:ext cx="1070400" cy="8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Shape 1040"/>
          <p:cNvSpPr/>
          <p:nvPr/>
        </p:nvSpPr>
        <p:spPr>
          <a:xfrm>
            <a:off x="5343173" y="3771137"/>
            <a:ext cx="1311000" cy="394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1" name="Shape 10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16464" y="3926326"/>
            <a:ext cx="241200" cy="2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Shape 1042"/>
          <p:cNvSpPr/>
          <p:nvPr/>
        </p:nvSpPr>
        <p:spPr>
          <a:xfrm>
            <a:off x="5823012" y="3916401"/>
            <a:ext cx="63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1043" name="Shape 1043"/>
          <p:cNvSpPr/>
          <p:nvPr/>
        </p:nvSpPr>
        <p:spPr>
          <a:xfrm>
            <a:off x="5428737" y="3741894"/>
            <a:ext cx="1127099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1044" name="Shape 1044"/>
          <p:cNvSpPr/>
          <p:nvPr/>
        </p:nvSpPr>
        <p:spPr>
          <a:xfrm>
            <a:off x="4437425" y="4250223"/>
            <a:ext cx="3087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■ 즉시 업그레이드 버튼 클릭 시 ■ </a:t>
            </a:r>
          </a:p>
        </p:txBody>
      </p:sp>
      <p:sp>
        <p:nvSpPr>
          <p:cNvPr id="1045" name="Shape 1045"/>
          <p:cNvSpPr/>
          <p:nvPr/>
        </p:nvSpPr>
        <p:spPr>
          <a:xfrm>
            <a:off x="4397098" y="2253989"/>
            <a:ext cx="3086999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■ 건설 진행 상태의 건물 가속 ■ </a:t>
            </a:r>
          </a:p>
        </p:txBody>
      </p:sp>
      <p:sp>
        <p:nvSpPr>
          <p:cNvPr id="1046" name="Shape 1046"/>
          <p:cNvSpPr/>
          <p:nvPr/>
        </p:nvSpPr>
        <p:spPr>
          <a:xfrm>
            <a:off x="5339964" y="5851716"/>
            <a:ext cx="1311000" cy="394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7" name="Shape 10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13255" y="6006905"/>
            <a:ext cx="241200" cy="2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Shape 1048"/>
          <p:cNvSpPr/>
          <p:nvPr/>
        </p:nvSpPr>
        <p:spPr>
          <a:xfrm>
            <a:off x="5819803" y="5996978"/>
            <a:ext cx="63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1049" name="Shape 1049"/>
          <p:cNvSpPr/>
          <p:nvPr/>
        </p:nvSpPr>
        <p:spPr>
          <a:xfrm>
            <a:off x="5773000" y="5822471"/>
            <a:ext cx="441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sp>
        <p:nvSpPr>
          <p:cNvPr id="1050" name="Shape 1050"/>
          <p:cNvSpPr/>
          <p:nvPr/>
        </p:nvSpPr>
        <p:spPr>
          <a:xfrm>
            <a:off x="4434216" y="6367376"/>
            <a:ext cx="3086999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■ 유료 건설 망치 시간 부족 ■ </a:t>
            </a:r>
          </a:p>
        </p:txBody>
      </p:sp>
      <p:pic>
        <p:nvPicPr>
          <p:cNvPr id="1051" name="Shape 10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82861" y="773112"/>
            <a:ext cx="3144900" cy="26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2" name="Shape 1052"/>
          <p:cNvCxnSpPr>
            <a:stCxn id="1033" idx="3"/>
            <a:endCxn id="1038" idx="0"/>
          </p:cNvCxnSpPr>
          <p:nvPr/>
        </p:nvCxnSpPr>
        <p:spPr>
          <a:xfrm>
            <a:off x="7521182" y="1410583"/>
            <a:ext cx="2376900" cy="735599"/>
          </a:xfrm>
          <a:prstGeom prst="bentConnector2">
            <a:avLst/>
          </a:prstGeom>
          <a:noFill/>
          <a:ln cap="flat" cmpd="sng" w="57150">
            <a:solidFill>
              <a:srgbClr val="7F6000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1053" name="Shape 1053"/>
          <p:cNvCxnSpPr>
            <a:stCxn id="1032" idx="3"/>
            <a:endCxn id="1038" idx="1"/>
          </p:cNvCxnSpPr>
          <p:nvPr/>
        </p:nvCxnSpPr>
        <p:spPr>
          <a:xfrm>
            <a:off x="7524391" y="3416093"/>
            <a:ext cx="1032600" cy="600"/>
          </a:xfrm>
          <a:prstGeom prst="straightConnector1">
            <a:avLst/>
          </a:prstGeom>
          <a:noFill/>
          <a:ln cap="flat" cmpd="sng" w="57150">
            <a:solidFill>
              <a:srgbClr val="7F6000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1054" name="Shape 1054"/>
          <p:cNvCxnSpPr>
            <a:endCxn id="1038" idx="2"/>
          </p:cNvCxnSpPr>
          <p:nvPr/>
        </p:nvCxnSpPr>
        <p:spPr>
          <a:xfrm flipH="1" rot="10800000">
            <a:off x="7542542" y="4687267"/>
            <a:ext cx="2355600" cy="945300"/>
          </a:xfrm>
          <a:prstGeom prst="bentConnector2">
            <a:avLst/>
          </a:prstGeom>
          <a:noFill/>
          <a:ln cap="flat" cmpd="sng" w="57150">
            <a:solidFill>
              <a:srgbClr val="7F6000"/>
            </a:solidFill>
            <a:prstDash val="solid"/>
            <a:miter/>
            <a:headEnd len="lg" w="lg" type="triangle"/>
            <a:tailEnd len="lg" w="lg" type="triangle"/>
          </a:ln>
        </p:spPr>
      </p:cxnSp>
      <p:sp>
        <p:nvSpPr>
          <p:cNvPr id="1055" name="Shape 1055"/>
          <p:cNvSpPr/>
          <p:nvPr/>
        </p:nvSpPr>
        <p:spPr>
          <a:xfrm>
            <a:off x="2751719" y="1574542"/>
            <a:ext cx="1166400" cy="11364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Shape 1056"/>
          <p:cNvSpPr/>
          <p:nvPr/>
        </p:nvSpPr>
        <p:spPr>
          <a:xfrm>
            <a:off x="2827180" y="1578495"/>
            <a:ext cx="1024499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1057" name="Shape 1057"/>
          <p:cNvSpPr/>
          <p:nvPr/>
        </p:nvSpPr>
        <p:spPr>
          <a:xfrm>
            <a:off x="2809923" y="1732039"/>
            <a:ext cx="10707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복원 시간 감소 10%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(+3%)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강화 비용 감소 10%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(+3%)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/>
          <p:nvPr/>
        </p:nvSpPr>
        <p:spPr>
          <a:xfrm>
            <a:off x="215538" y="142595"/>
            <a:ext cx="11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상세정보</a:t>
            </a:r>
          </a:p>
        </p:txBody>
      </p:sp>
      <p:pic>
        <p:nvPicPr>
          <p:cNvPr id="1064" name="Shape 10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292" y="799704"/>
            <a:ext cx="3189000" cy="56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Shape 1065"/>
          <p:cNvSpPr/>
          <p:nvPr/>
        </p:nvSpPr>
        <p:spPr>
          <a:xfrm>
            <a:off x="4082367" y="799704"/>
            <a:ext cx="3165300" cy="5688900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Shape 1066"/>
          <p:cNvSpPr/>
          <p:nvPr/>
        </p:nvSpPr>
        <p:spPr>
          <a:xfrm>
            <a:off x="4075046" y="1142262"/>
            <a:ext cx="3172500" cy="425100"/>
          </a:xfrm>
          <a:prstGeom prst="rect">
            <a:avLst/>
          </a:prstGeom>
          <a:solidFill>
            <a:srgbClr val="C55A11">
              <a:alpha val="2824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067" name="Shape 1067"/>
          <p:cNvSpPr/>
          <p:nvPr/>
        </p:nvSpPr>
        <p:spPr>
          <a:xfrm>
            <a:off x="4082367" y="4900864"/>
            <a:ext cx="3182100" cy="821400"/>
          </a:xfrm>
          <a:prstGeom prst="rect">
            <a:avLst/>
          </a:prstGeom>
          <a:solidFill>
            <a:srgbClr val="C55A11">
              <a:alpha val="2824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068" name="Shape 1068"/>
          <p:cNvSpPr/>
          <p:nvPr/>
        </p:nvSpPr>
        <p:spPr>
          <a:xfrm>
            <a:off x="4157858" y="6028873"/>
            <a:ext cx="522300" cy="381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12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Shape 1069"/>
          <p:cNvSpPr/>
          <p:nvPr/>
        </p:nvSpPr>
        <p:spPr>
          <a:xfrm rot="10800000">
            <a:off x="4241258" y="6121117"/>
            <a:ext cx="336900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Shape 1070"/>
          <p:cNvSpPr/>
          <p:nvPr/>
        </p:nvSpPr>
        <p:spPr>
          <a:xfrm>
            <a:off x="4185942" y="3167451"/>
            <a:ext cx="2994900" cy="1647899"/>
          </a:xfrm>
          <a:prstGeom prst="roundRect">
            <a:avLst>
              <a:gd fmla="val 524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1" name="Shape 1071"/>
          <p:cNvCxnSpPr/>
          <p:nvPr/>
        </p:nvCxnSpPr>
        <p:spPr>
          <a:xfrm>
            <a:off x="4185942" y="3266583"/>
            <a:ext cx="29949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72" name="Shape 1072"/>
          <p:cNvSpPr/>
          <p:nvPr/>
        </p:nvSpPr>
        <p:spPr>
          <a:xfrm>
            <a:off x="6054880" y="6022226"/>
            <a:ext cx="1119599" cy="42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12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Shape 1073"/>
          <p:cNvSpPr/>
          <p:nvPr/>
        </p:nvSpPr>
        <p:spPr>
          <a:xfrm>
            <a:off x="5976426" y="1731094"/>
            <a:ext cx="1166400" cy="11100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Shape 1074"/>
          <p:cNvSpPr/>
          <p:nvPr/>
        </p:nvSpPr>
        <p:spPr>
          <a:xfrm>
            <a:off x="5960885" y="1748772"/>
            <a:ext cx="1180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유물 복원소~~~</a:t>
            </a:r>
          </a:p>
        </p:txBody>
      </p:sp>
      <p:sp>
        <p:nvSpPr>
          <p:cNvPr id="1075" name="Shape 1075"/>
          <p:cNvSpPr/>
          <p:nvPr/>
        </p:nvSpPr>
        <p:spPr>
          <a:xfrm>
            <a:off x="6248239" y="6087932"/>
            <a:ext cx="742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1076" name="Shape 1076"/>
          <p:cNvSpPr/>
          <p:nvPr/>
        </p:nvSpPr>
        <p:spPr>
          <a:xfrm>
            <a:off x="7755759" y="2050323"/>
            <a:ext cx="3523800" cy="441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복원소에 대한 정보 내용을 확인 할 수 있습니다</a:t>
            </a:r>
          </a:p>
        </p:txBody>
      </p:sp>
      <p:sp>
        <p:nvSpPr>
          <p:cNvPr id="1077" name="Shape 1077"/>
          <p:cNvSpPr/>
          <p:nvPr/>
        </p:nvSpPr>
        <p:spPr>
          <a:xfrm>
            <a:off x="7764732" y="2788328"/>
            <a:ext cx="3182700" cy="64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물음표 클릭 시 세부 정보에 대한 도움말 내용이 나오게 되어집니다</a:t>
            </a:r>
          </a:p>
        </p:txBody>
      </p:sp>
      <p:sp>
        <p:nvSpPr>
          <p:cNvPr id="1078" name="Shape 1078"/>
          <p:cNvSpPr/>
          <p:nvPr/>
        </p:nvSpPr>
        <p:spPr>
          <a:xfrm>
            <a:off x="7901892" y="3759712"/>
            <a:ext cx="4153500" cy="71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지금 현재 레벨에 대한 정보를 보여줍니다.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출정 가능 최대 병력 수 증가 (현재 건물)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 유물 복원소 이외의 효과(과학기술 연구 등)로 추가되는 값의 총합</a:t>
            </a:r>
          </a:p>
        </p:txBody>
      </p:sp>
      <p:sp>
        <p:nvSpPr>
          <p:cNvPr id="1079" name="Shape 1079"/>
          <p:cNvSpPr/>
          <p:nvPr/>
        </p:nvSpPr>
        <p:spPr>
          <a:xfrm>
            <a:off x="7756625" y="665689"/>
            <a:ext cx="3851100" cy="64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재화 클릭 시 해당 하는 자원 구매, 사용 화면으로 이동 하도록 함(</a:t>
            </a:r>
            <a:r>
              <a:rPr lang="en-US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(S2_자원구매 및 사용.PPT)</a:t>
            </a:r>
          </a:p>
        </p:txBody>
      </p:sp>
      <p:sp>
        <p:nvSpPr>
          <p:cNvPr id="1080" name="Shape 1080"/>
          <p:cNvSpPr/>
          <p:nvPr/>
        </p:nvSpPr>
        <p:spPr>
          <a:xfrm>
            <a:off x="1598265" y="6013641"/>
            <a:ext cx="2005800" cy="441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 버튼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팝업을 닫히도록 처리</a:t>
            </a:r>
          </a:p>
        </p:txBody>
      </p:sp>
      <p:sp>
        <p:nvSpPr>
          <p:cNvPr id="1081" name="Shape 1081"/>
          <p:cNvSpPr/>
          <p:nvPr/>
        </p:nvSpPr>
        <p:spPr>
          <a:xfrm>
            <a:off x="8014861" y="6024766"/>
            <a:ext cx="2005800" cy="33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상세 정보 클릭 시 팝업 호출</a:t>
            </a:r>
          </a:p>
        </p:txBody>
      </p:sp>
      <p:sp>
        <p:nvSpPr>
          <p:cNvPr id="1082" name="Shape 1082"/>
          <p:cNvSpPr/>
          <p:nvPr/>
        </p:nvSpPr>
        <p:spPr>
          <a:xfrm>
            <a:off x="4603142" y="1599042"/>
            <a:ext cx="85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  <p:cxnSp>
        <p:nvCxnSpPr>
          <p:cNvPr id="1083" name="Shape 1083"/>
          <p:cNvCxnSpPr/>
          <p:nvPr/>
        </p:nvCxnSpPr>
        <p:spPr>
          <a:xfrm>
            <a:off x="4650557" y="1615553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084" name="Shape 1084"/>
          <p:cNvCxnSpPr/>
          <p:nvPr/>
        </p:nvCxnSpPr>
        <p:spPr>
          <a:xfrm>
            <a:off x="4644337" y="1926574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85" name="Shape 1085"/>
          <p:cNvSpPr/>
          <p:nvPr/>
        </p:nvSpPr>
        <p:spPr>
          <a:xfrm>
            <a:off x="4491785" y="3826087"/>
            <a:ext cx="285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유물 복원 시간 감소  +5%      </a:t>
            </a:r>
            <a:r>
              <a:rPr b="1" lang="en-US" sz="1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(+1%)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유물 강화 비용 감소  +1%       </a:t>
            </a:r>
            <a:r>
              <a:rPr b="1" lang="en-US" sz="1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(+1%)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9714" y="1899633"/>
            <a:ext cx="1070400" cy="8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Shape 1087"/>
          <p:cNvSpPr/>
          <p:nvPr/>
        </p:nvSpPr>
        <p:spPr>
          <a:xfrm>
            <a:off x="6991153" y="4029212"/>
            <a:ext cx="793200" cy="16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Shape 1088"/>
          <p:cNvSpPr/>
          <p:nvPr/>
        </p:nvSpPr>
        <p:spPr>
          <a:xfrm>
            <a:off x="7273188" y="3002001"/>
            <a:ext cx="447600" cy="16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Shape 1089"/>
          <p:cNvSpPr/>
          <p:nvPr/>
        </p:nvSpPr>
        <p:spPr>
          <a:xfrm>
            <a:off x="7280020" y="860334"/>
            <a:ext cx="447600" cy="16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Shape 1090"/>
          <p:cNvSpPr/>
          <p:nvPr/>
        </p:nvSpPr>
        <p:spPr>
          <a:xfrm>
            <a:off x="6995736" y="2190808"/>
            <a:ext cx="720900" cy="16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1" name="Shape 10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0014" y="810116"/>
            <a:ext cx="3144900" cy="2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Shape 1092"/>
          <p:cNvSpPr/>
          <p:nvPr/>
        </p:nvSpPr>
        <p:spPr>
          <a:xfrm>
            <a:off x="7164210" y="6137001"/>
            <a:ext cx="793200" cy="16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Shape 1093"/>
          <p:cNvSpPr/>
          <p:nvPr/>
        </p:nvSpPr>
        <p:spPr>
          <a:xfrm flipH="1">
            <a:off x="3610014" y="6150801"/>
            <a:ext cx="492600" cy="16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Shape 1094"/>
          <p:cNvSpPr/>
          <p:nvPr/>
        </p:nvSpPr>
        <p:spPr>
          <a:xfrm>
            <a:off x="4385891" y="3888769"/>
            <a:ext cx="166500" cy="156300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Shape 1095"/>
          <p:cNvSpPr/>
          <p:nvPr/>
        </p:nvSpPr>
        <p:spPr>
          <a:xfrm>
            <a:off x="4391987" y="4187473"/>
            <a:ext cx="166500" cy="156300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Shape 1096"/>
          <p:cNvSpPr/>
          <p:nvPr/>
        </p:nvSpPr>
        <p:spPr>
          <a:xfrm>
            <a:off x="4956046" y="3408926"/>
            <a:ext cx="149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◀     LV 30      ▶</a:t>
            </a:r>
          </a:p>
        </p:txBody>
      </p:sp>
      <p:sp>
        <p:nvSpPr>
          <p:cNvPr id="1097" name="Shape 1097"/>
          <p:cNvSpPr/>
          <p:nvPr/>
        </p:nvSpPr>
        <p:spPr>
          <a:xfrm>
            <a:off x="4185942" y="3002001"/>
            <a:ext cx="3005700" cy="263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8" name="Shape 10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00028" y="2941906"/>
            <a:ext cx="364200" cy="3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Shape 1099"/>
          <p:cNvSpPr/>
          <p:nvPr/>
        </p:nvSpPr>
        <p:spPr>
          <a:xfrm>
            <a:off x="5283930" y="2988675"/>
            <a:ext cx="85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sp>
        <p:nvSpPr>
          <p:cNvPr id="1100" name="Shape 1100"/>
          <p:cNvSpPr/>
          <p:nvPr/>
        </p:nvSpPr>
        <p:spPr>
          <a:xfrm>
            <a:off x="1746409" y="3750980"/>
            <a:ext cx="2005800" cy="33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복원 아이콘</a:t>
            </a:r>
          </a:p>
        </p:txBody>
      </p:sp>
      <p:sp>
        <p:nvSpPr>
          <p:cNvPr id="1101" name="Shape 1101"/>
          <p:cNvSpPr/>
          <p:nvPr/>
        </p:nvSpPr>
        <p:spPr>
          <a:xfrm flipH="1">
            <a:off x="3758158" y="3833230"/>
            <a:ext cx="492600" cy="16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Shape 1102"/>
          <p:cNvSpPr/>
          <p:nvPr/>
        </p:nvSpPr>
        <p:spPr>
          <a:xfrm>
            <a:off x="1746409" y="4104441"/>
            <a:ext cx="2005800" cy="33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강화 비용 감소 아이콘</a:t>
            </a:r>
          </a:p>
        </p:txBody>
      </p:sp>
      <p:sp>
        <p:nvSpPr>
          <p:cNvPr id="1103" name="Shape 1103"/>
          <p:cNvSpPr/>
          <p:nvPr/>
        </p:nvSpPr>
        <p:spPr>
          <a:xfrm flipH="1">
            <a:off x="3758158" y="4186691"/>
            <a:ext cx="492600" cy="16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Shape 1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8592" y="822163"/>
            <a:ext cx="3189000" cy="56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Shape 1110"/>
          <p:cNvSpPr/>
          <p:nvPr/>
        </p:nvSpPr>
        <p:spPr>
          <a:xfrm>
            <a:off x="4065667" y="822163"/>
            <a:ext cx="3165300" cy="5688900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Shape 1111"/>
          <p:cNvSpPr/>
          <p:nvPr/>
        </p:nvSpPr>
        <p:spPr>
          <a:xfrm>
            <a:off x="4058346" y="1164720"/>
            <a:ext cx="3172500" cy="425100"/>
          </a:xfrm>
          <a:prstGeom prst="rect">
            <a:avLst/>
          </a:prstGeom>
          <a:solidFill>
            <a:srgbClr val="C55A11">
              <a:alpha val="2824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112" name="Shape 1112"/>
          <p:cNvSpPr/>
          <p:nvPr/>
        </p:nvSpPr>
        <p:spPr>
          <a:xfrm>
            <a:off x="4065667" y="4923323"/>
            <a:ext cx="3182100" cy="821400"/>
          </a:xfrm>
          <a:prstGeom prst="rect">
            <a:avLst/>
          </a:prstGeom>
          <a:solidFill>
            <a:srgbClr val="C55A11">
              <a:alpha val="2824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113" name="Shape 1113"/>
          <p:cNvSpPr/>
          <p:nvPr/>
        </p:nvSpPr>
        <p:spPr>
          <a:xfrm>
            <a:off x="4141158" y="6051332"/>
            <a:ext cx="522300" cy="381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12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Shape 1114"/>
          <p:cNvSpPr/>
          <p:nvPr/>
        </p:nvSpPr>
        <p:spPr>
          <a:xfrm rot="10800000">
            <a:off x="4224558" y="6143576"/>
            <a:ext cx="336900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Shape 1115"/>
          <p:cNvSpPr/>
          <p:nvPr/>
        </p:nvSpPr>
        <p:spPr>
          <a:xfrm>
            <a:off x="6049537" y="6044685"/>
            <a:ext cx="1119599" cy="42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12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Shape 1116"/>
          <p:cNvSpPr/>
          <p:nvPr/>
        </p:nvSpPr>
        <p:spPr>
          <a:xfrm>
            <a:off x="5959726" y="1753553"/>
            <a:ext cx="1166400" cy="11100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Shape 1117"/>
          <p:cNvSpPr/>
          <p:nvPr/>
        </p:nvSpPr>
        <p:spPr>
          <a:xfrm>
            <a:off x="5944185" y="1771231"/>
            <a:ext cx="1180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유물 복원소는ㅇㅇㅇㅇㅇㅇㅇㅇㅇㅇㅇㅇㅇㅇㅇㅇㅇㅇㅇㅇㅇㅇㅇㅇ</a:t>
            </a:r>
          </a:p>
        </p:txBody>
      </p:sp>
      <p:sp>
        <p:nvSpPr>
          <p:cNvPr id="1118" name="Shape 1118"/>
          <p:cNvSpPr/>
          <p:nvPr/>
        </p:nvSpPr>
        <p:spPr>
          <a:xfrm>
            <a:off x="6252039" y="6119535"/>
            <a:ext cx="742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1119" name="Shape 1119"/>
          <p:cNvSpPr/>
          <p:nvPr/>
        </p:nvSpPr>
        <p:spPr>
          <a:xfrm>
            <a:off x="215538" y="142595"/>
            <a:ext cx="221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상세정보_세부정보</a:t>
            </a:r>
          </a:p>
        </p:txBody>
      </p:sp>
      <p:sp>
        <p:nvSpPr>
          <p:cNvPr id="1120" name="Shape 1120"/>
          <p:cNvSpPr/>
          <p:nvPr/>
        </p:nvSpPr>
        <p:spPr>
          <a:xfrm>
            <a:off x="7541077" y="2418560"/>
            <a:ext cx="3370800" cy="1404000"/>
          </a:xfrm>
          <a:prstGeom prst="roundRect">
            <a:avLst>
              <a:gd fmla="val 680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복원소 업그레이드를 통해서 유물 복원 하는 시간을 단축 할 수 있으며, 추가로 유물 강화 비용이 감소하게 되어집니다.</a:t>
            </a:r>
          </a:p>
        </p:txBody>
      </p:sp>
      <p:cxnSp>
        <p:nvCxnSpPr>
          <p:cNvPr id="1121" name="Shape 1121"/>
          <p:cNvCxnSpPr/>
          <p:nvPr/>
        </p:nvCxnSpPr>
        <p:spPr>
          <a:xfrm flipH="1" rot="10800000">
            <a:off x="7551610" y="3814980"/>
            <a:ext cx="3357600" cy="81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22" name="Shape 1122"/>
          <p:cNvSpPr/>
          <p:nvPr/>
        </p:nvSpPr>
        <p:spPr>
          <a:xfrm>
            <a:off x="7522789" y="3910291"/>
            <a:ext cx="3797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건물에 기능에 대한 상세 정보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팝업 창이 호출 한 상태에서 다른 팝업 창 화면을 제외한 화면으로 터치 시 팝업이 닫히도록 함</a:t>
            </a:r>
          </a:p>
        </p:txBody>
      </p:sp>
      <p:pic>
        <p:nvPicPr>
          <p:cNvPr id="1123" name="Shape 1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418" y="822163"/>
            <a:ext cx="3189000" cy="56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Shape 1124"/>
          <p:cNvSpPr/>
          <p:nvPr/>
        </p:nvSpPr>
        <p:spPr>
          <a:xfrm>
            <a:off x="605491" y="822163"/>
            <a:ext cx="3165299" cy="5688900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Shape 1125"/>
          <p:cNvSpPr/>
          <p:nvPr/>
        </p:nvSpPr>
        <p:spPr>
          <a:xfrm>
            <a:off x="598172" y="1164720"/>
            <a:ext cx="3172500" cy="425100"/>
          </a:xfrm>
          <a:prstGeom prst="rect">
            <a:avLst/>
          </a:prstGeom>
          <a:solidFill>
            <a:srgbClr val="C55A11">
              <a:alpha val="2824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126" name="Shape 1126"/>
          <p:cNvSpPr/>
          <p:nvPr/>
        </p:nvSpPr>
        <p:spPr>
          <a:xfrm>
            <a:off x="605491" y="4923323"/>
            <a:ext cx="3182100" cy="821400"/>
          </a:xfrm>
          <a:prstGeom prst="rect">
            <a:avLst/>
          </a:prstGeom>
          <a:solidFill>
            <a:srgbClr val="C55A11">
              <a:alpha val="2824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127" name="Shape 1127"/>
          <p:cNvSpPr/>
          <p:nvPr/>
        </p:nvSpPr>
        <p:spPr>
          <a:xfrm>
            <a:off x="680983" y="6051332"/>
            <a:ext cx="522300" cy="381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12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Shape 1128"/>
          <p:cNvSpPr/>
          <p:nvPr/>
        </p:nvSpPr>
        <p:spPr>
          <a:xfrm rot="10800000">
            <a:off x="764383" y="6143576"/>
            <a:ext cx="336900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Shape 1129"/>
          <p:cNvSpPr/>
          <p:nvPr/>
        </p:nvSpPr>
        <p:spPr>
          <a:xfrm>
            <a:off x="709066" y="2990467"/>
            <a:ext cx="2994900" cy="184740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0" name="Shape 1130"/>
          <p:cNvCxnSpPr/>
          <p:nvPr/>
        </p:nvCxnSpPr>
        <p:spPr>
          <a:xfrm>
            <a:off x="709066" y="3289042"/>
            <a:ext cx="29949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31" name="Shape 1131"/>
          <p:cNvSpPr/>
          <p:nvPr/>
        </p:nvSpPr>
        <p:spPr>
          <a:xfrm>
            <a:off x="1779623" y="3001990"/>
            <a:ext cx="85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1132" name="Shape 1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3153" y="2964365"/>
            <a:ext cx="364200" cy="3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Shape 1133"/>
          <p:cNvSpPr/>
          <p:nvPr/>
        </p:nvSpPr>
        <p:spPr>
          <a:xfrm>
            <a:off x="997261" y="850009"/>
            <a:ext cx="2766900" cy="290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4" name="Shape 1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1599" y="887550"/>
            <a:ext cx="279300" cy="2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Shape 11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5020" y="899676"/>
            <a:ext cx="278100" cy="2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Shape 11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7530" y="896880"/>
            <a:ext cx="279300" cy="2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Shape 11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02991" y="887550"/>
            <a:ext cx="237900" cy="2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Shape 1138"/>
          <p:cNvSpPr/>
          <p:nvPr/>
        </p:nvSpPr>
        <p:spPr>
          <a:xfrm>
            <a:off x="1236263" y="889267"/>
            <a:ext cx="514799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1139" name="Shape 1139"/>
          <p:cNvSpPr/>
          <p:nvPr/>
        </p:nvSpPr>
        <p:spPr>
          <a:xfrm>
            <a:off x="1892514" y="883045"/>
            <a:ext cx="51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1140" name="Shape 1140"/>
          <p:cNvSpPr/>
          <p:nvPr/>
        </p:nvSpPr>
        <p:spPr>
          <a:xfrm>
            <a:off x="2595422" y="895484"/>
            <a:ext cx="51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1141" name="Shape 1141"/>
          <p:cNvSpPr/>
          <p:nvPr/>
        </p:nvSpPr>
        <p:spPr>
          <a:xfrm>
            <a:off x="3289007" y="879933"/>
            <a:ext cx="514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1142" name="Shape 1142"/>
          <p:cNvCxnSpPr/>
          <p:nvPr/>
        </p:nvCxnSpPr>
        <p:spPr>
          <a:xfrm>
            <a:off x="787531" y="1140004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43" name="Shape 1143"/>
          <p:cNvSpPr/>
          <p:nvPr/>
        </p:nvSpPr>
        <p:spPr>
          <a:xfrm>
            <a:off x="1393134" y="6044685"/>
            <a:ext cx="1119600" cy="42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12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Shape 1144"/>
          <p:cNvSpPr/>
          <p:nvPr/>
        </p:nvSpPr>
        <p:spPr>
          <a:xfrm>
            <a:off x="2610605" y="6035355"/>
            <a:ext cx="1119599" cy="42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12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Shape 1145"/>
          <p:cNvSpPr/>
          <p:nvPr/>
        </p:nvSpPr>
        <p:spPr>
          <a:xfrm>
            <a:off x="2909075" y="6097951"/>
            <a:ext cx="49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</a:t>
            </a:r>
          </a:p>
        </p:txBody>
      </p:sp>
      <p:sp>
        <p:nvSpPr>
          <p:cNvPr id="1146" name="Shape 1146"/>
          <p:cNvSpPr/>
          <p:nvPr/>
        </p:nvSpPr>
        <p:spPr>
          <a:xfrm>
            <a:off x="2499551" y="1753553"/>
            <a:ext cx="1166399" cy="11100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Shape 1147"/>
          <p:cNvSpPr/>
          <p:nvPr/>
        </p:nvSpPr>
        <p:spPr>
          <a:xfrm>
            <a:off x="793272" y="3380307"/>
            <a:ext cx="285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부상병수용량                       8,000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부상병 수용량               60000 </a:t>
            </a:r>
            <a:r>
              <a:rPr b="1" lang="en-US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+8423</a:t>
            </a:r>
          </a:p>
        </p:txBody>
      </p:sp>
      <p:sp>
        <p:nvSpPr>
          <p:cNvPr id="1148" name="Shape 1148"/>
          <p:cNvSpPr/>
          <p:nvPr/>
        </p:nvSpPr>
        <p:spPr>
          <a:xfrm>
            <a:off x="1549916" y="6110392"/>
            <a:ext cx="85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pic>
        <p:nvPicPr>
          <p:cNvPr id="1149" name="Shape 11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0884" y="1790344"/>
            <a:ext cx="1248000" cy="8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Shape 1150"/>
          <p:cNvSpPr/>
          <p:nvPr/>
        </p:nvSpPr>
        <p:spPr>
          <a:xfrm>
            <a:off x="665702" y="916033"/>
            <a:ext cx="3027300" cy="5539200"/>
          </a:xfrm>
          <a:prstGeom prst="roundRect">
            <a:avLst>
              <a:gd fmla="val 1665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Shape 1151"/>
          <p:cNvSpPr/>
          <p:nvPr/>
        </p:nvSpPr>
        <p:spPr>
          <a:xfrm>
            <a:off x="649245" y="1186154"/>
            <a:ext cx="312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유물 복원소는 유물을 복원 할 수 있는 건물 입니다 ~~~</a:t>
            </a:r>
          </a:p>
        </p:txBody>
      </p:sp>
      <p:sp>
        <p:nvSpPr>
          <p:cNvPr id="1152" name="Shape 1152"/>
          <p:cNvSpPr/>
          <p:nvPr/>
        </p:nvSpPr>
        <p:spPr>
          <a:xfrm>
            <a:off x="1236263" y="923316"/>
            <a:ext cx="184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 LV 14</a:t>
            </a:r>
          </a:p>
        </p:txBody>
      </p:sp>
      <p:cxnSp>
        <p:nvCxnSpPr>
          <p:cNvPr id="1153" name="Shape 1153"/>
          <p:cNvCxnSpPr/>
          <p:nvPr/>
        </p:nvCxnSpPr>
        <p:spPr>
          <a:xfrm>
            <a:off x="665702" y="1188434"/>
            <a:ext cx="302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54" name="Shape 1154"/>
          <p:cNvSpPr/>
          <p:nvPr/>
        </p:nvSpPr>
        <p:spPr>
          <a:xfrm>
            <a:off x="701681" y="1589945"/>
            <a:ext cx="2946900" cy="23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 세부 내용</a:t>
            </a:r>
          </a:p>
        </p:txBody>
      </p:sp>
      <p:sp>
        <p:nvSpPr>
          <p:cNvPr id="1155" name="Shape 1155"/>
          <p:cNvSpPr/>
          <p:nvPr/>
        </p:nvSpPr>
        <p:spPr>
          <a:xfrm>
            <a:off x="3350321" y="893970"/>
            <a:ext cx="373200" cy="287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56" name="Shape 1156"/>
          <p:cNvGraphicFramePr/>
          <p:nvPr/>
        </p:nvGraphicFramePr>
        <p:xfrm>
          <a:off x="709035" y="1895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{5254AE6E-ACEC-452E-95C2-9BF69242F339}</a:tableStyleId>
              </a:tblPr>
              <a:tblGrid>
                <a:gridCol w="329900"/>
                <a:gridCol w="680150"/>
                <a:gridCol w="658375"/>
                <a:gridCol w="640075"/>
                <a:gridCol w="640400"/>
              </a:tblGrid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유물 복원 시간 감소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강화 비용 감소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복원 비용 감소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전투력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2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3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4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5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6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7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287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8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445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9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630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10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849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11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1,106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12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1,420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13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1,805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14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2,274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15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2,848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16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3,550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17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4,407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157" name="Shape 1157"/>
          <p:cNvSpPr/>
          <p:nvPr/>
        </p:nvSpPr>
        <p:spPr>
          <a:xfrm>
            <a:off x="695247" y="6111303"/>
            <a:ext cx="2979299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스크롤 가능 하도록 구현 필요</a:t>
            </a:r>
          </a:p>
        </p:txBody>
      </p:sp>
      <p:sp>
        <p:nvSpPr>
          <p:cNvPr id="1158" name="Shape 1158"/>
          <p:cNvSpPr/>
          <p:nvPr/>
        </p:nvSpPr>
        <p:spPr>
          <a:xfrm>
            <a:off x="4501680" y="1650917"/>
            <a:ext cx="85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14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  <p:cxnSp>
        <p:nvCxnSpPr>
          <p:cNvPr id="1159" name="Shape 1159"/>
          <p:cNvCxnSpPr/>
          <p:nvPr/>
        </p:nvCxnSpPr>
        <p:spPr>
          <a:xfrm>
            <a:off x="4550096" y="1667427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60" name="Shape 1160"/>
          <p:cNvCxnSpPr/>
          <p:nvPr/>
        </p:nvCxnSpPr>
        <p:spPr>
          <a:xfrm>
            <a:off x="4543876" y="1978449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61" name="Shape 1161"/>
          <p:cNvCxnSpPr/>
          <p:nvPr/>
        </p:nvCxnSpPr>
        <p:spPr>
          <a:xfrm flipH="1" rot="10800000">
            <a:off x="7545293" y="2405550"/>
            <a:ext cx="3357600" cy="81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162" name="Shape 11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65912" y="1989105"/>
            <a:ext cx="1070400" cy="8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Shape 116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80523" y="827690"/>
            <a:ext cx="3144900" cy="26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4" name="Shape 1164"/>
          <p:cNvCxnSpPr>
            <a:stCxn id="1115" idx="2"/>
            <a:endCxn id="1123" idx="2"/>
          </p:cNvCxnSpPr>
          <p:nvPr/>
        </p:nvCxnSpPr>
        <p:spPr>
          <a:xfrm rot="5400000">
            <a:off x="4377937" y="4279785"/>
            <a:ext cx="46500" cy="4416300"/>
          </a:xfrm>
          <a:prstGeom prst="bentConnector3">
            <a:avLst>
              <a:gd fmla="val 591434" name="adj1"/>
            </a:avLst>
          </a:prstGeom>
          <a:noFill/>
          <a:ln cap="flat" cmpd="sng" w="38100">
            <a:solidFill>
              <a:srgbClr val="7F6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65" name="Shape 1165"/>
          <p:cNvSpPr/>
          <p:nvPr/>
        </p:nvSpPr>
        <p:spPr>
          <a:xfrm>
            <a:off x="7201285" y="3038925"/>
            <a:ext cx="305700" cy="16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Shape 1166"/>
          <p:cNvSpPr/>
          <p:nvPr/>
        </p:nvSpPr>
        <p:spPr>
          <a:xfrm>
            <a:off x="4131078" y="3167451"/>
            <a:ext cx="2994900" cy="1647899"/>
          </a:xfrm>
          <a:prstGeom prst="roundRect">
            <a:avLst>
              <a:gd fmla="val 524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7" name="Shape 1167"/>
          <p:cNvCxnSpPr/>
          <p:nvPr/>
        </p:nvCxnSpPr>
        <p:spPr>
          <a:xfrm>
            <a:off x="4131078" y="3266583"/>
            <a:ext cx="29949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68" name="Shape 1168"/>
          <p:cNvSpPr/>
          <p:nvPr/>
        </p:nvSpPr>
        <p:spPr>
          <a:xfrm>
            <a:off x="4436921" y="3826087"/>
            <a:ext cx="285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유물 복원 시간 감소  +5%      </a:t>
            </a:r>
            <a:r>
              <a:rPr b="1" lang="en-US" sz="1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(+1%)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유물 강화 비용 감소  +1%       </a:t>
            </a:r>
            <a:r>
              <a:rPr b="1" lang="en-US" sz="1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(+1%)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Shape 1169"/>
          <p:cNvSpPr/>
          <p:nvPr/>
        </p:nvSpPr>
        <p:spPr>
          <a:xfrm>
            <a:off x="4331026" y="3888769"/>
            <a:ext cx="166500" cy="156300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Shape 1170"/>
          <p:cNvSpPr/>
          <p:nvPr/>
        </p:nvSpPr>
        <p:spPr>
          <a:xfrm>
            <a:off x="4337123" y="4187473"/>
            <a:ext cx="166500" cy="156300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Shape 1171"/>
          <p:cNvSpPr/>
          <p:nvPr/>
        </p:nvSpPr>
        <p:spPr>
          <a:xfrm>
            <a:off x="4901182" y="3408926"/>
            <a:ext cx="149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◀     LV 30      ▶</a:t>
            </a:r>
          </a:p>
        </p:txBody>
      </p:sp>
      <p:sp>
        <p:nvSpPr>
          <p:cNvPr id="1172" name="Shape 1172"/>
          <p:cNvSpPr/>
          <p:nvPr/>
        </p:nvSpPr>
        <p:spPr>
          <a:xfrm>
            <a:off x="4131078" y="3002001"/>
            <a:ext cx="3005700" cy="263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3" name="Shape 1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5164" y="2941906"/>
            <a:ext cx="364200" cy="3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Shape 1174"/>
          <p:cNvSpPr/>
          <p:nvPr/>
        </p:nvSpPr>
        <p:spPr>
          <a:xfrm>
            <a:off x="5229066" y="2988675"/>
            <a:ext cx="85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Shape 1180"/>
          <p:cNvSpPr/>
          <p:nvPr/>
        </p:nvSpPr>
        <p:spPr>
          <a:xfrm>
            <a:off x="215538" y="142595"/>
            <a:ext cx="242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업그레이드 취소</a:t>
            </a:r>
          </a:p>
        </p:txBody>
      </p:sp>
      <p:pic>
        <p:nvPicPr>
          <p:cNvPr id="1181" name="Shape 1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3282" y="808383"/>
            <a:ext cx="3189000" cy="56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Shape 1182"/>
          <p:cNvSpPr/>
          <p:nvPr/>
        </p:nvSpPr>
        <p:spPr>
          <a:xfrm>
            <a:off x="4070357" y="808383"/>
            <a:ext cx="3165299" cy="5688900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Shape 1183"/>
          <p:cNvSpPr/>
          <p:nvPr/>
        </p:nvSpPr>
        <p:spPr>
          <a:xfrm>
            <a:off x="4063037" y="1150940"/>
            <a:ext cx="3172500" cy="425100"/>
          </a:xfrm>
          <a:prstGeom prst="rect">
            <a:avLst/>
          </a:prstGeom>
          <a:solidFill>
            <a:srgbClr val="C55A11">
              <a:alpha val="2824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184" name="Shape 1184"/>
          <p:cNvSpPr/>
          <p:nvPr/>
        </p:nvSpPr>
        <p:spPr>
          <a:xfrm>
            <a:off x="4070357" y="4909542"/>
            <a:ext cx="3182100" cy="821400"/>
          </a:xfrm>
          <a:prstGeom prst="rect">
            <a:avLst/>
          </a:prstGeom>
          <a:solidFill>
            <a:srgbClr val="C55A11">
              <a:alpha val="2824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185" name="Shape 1185"/>
          <p:cNvSpPr/>
          <p:nvPr/>
        </p:nvSpPr>
        <p:spPr>
          <a:xfrm>
            <a:off x="4145848" y="6037551"/>
            <a:ext cx="522300" cy="381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12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Shape 1186"/>
          <p:cNvSpPr/>
          <p:nvPr/>
        </p:nvSpPr>
        <p:spPr>
          <a:xfrm rot="10800000">
            <a:off x="4229248" y="6129794"/>
            <a:ext cx="336900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Shape 1187"/>
          <p:cNvSpPr/>
          <p:nvPr/>
        </p:nvSpPr>
        <p:spPr>
          <a:xfrm>
            <a:off x="4858000" y="6030905"/>
            <a:ext cx="1119600" cy="42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12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Shape 1188"/>
          <p:cNvSpPr/>
          <p:nvPr/>
        </p:nvSpPr>
        <p:spPr>
          <a:xfrm>
            <a:off x="6075469" y="6021573"/>
            <a:ext cx="1119599" cy="42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12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Shape 1189"/>
          <p:cNvSpPr/>
          <p:nvPr/>
        </p:nvSpPr>
        <p:spPr>
          <a:xfrm>
            <a:off x="6077903" y="6102839"/>
            <a:ext cx="1127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</a:t>
            </a:r>
          </a:p>
        </p:txBody>
      </p:sp>
      <p:sp>
        <p:nvSpPr>
          <p:cNvPr id="1190" name="Shape 1190"/>
          <p:cNvSpPr/>
          <p:nvPr/>
        </p:nvSpPr>
        <p:spPr>
          <a:xfrm>
            <a:off x="5964417" y="1739773"/>
            <a:ext cx="1166400" cy="11100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Shape 1191"/>
          <p:cNvSpPr/>
          <p:nvPr/>
        </p:nvSpPr>
        <p:spPr>
          <a:xfrm>
            <a:off x="5948876" y="1757450"/>
            <a:ext cx="1180799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유물 복원소~~~~~~~~~~</a:t>
            </a:r>
          </a:p>
        </p:txBody>
      </p:sp>
      <p:sp>
        <p:nvSpPr>
          <p:cNvPr id="1192" name="Shape 1192"/>
          <p:cNvSpPr/>
          <p:nvPr/>
        </p:nvSpPr>
        <p:spPr>
          <a:xfrm>
            <a:off x="5064832" y="6102839"/>
            <a:ext cx="742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1193" name="Shape 1193"/>
          <p:cNvSpPr/>
          <p:nvPr/>
        </p:nvSpPr>
        <p:spPr>
          <a:xfrm>
            <a:off x="4570246" y="1637137"/>
            <a:ext cx="85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  <p:cxnSp>
        <p:nvCxnSpPr>
          <p:cNvPr id="1194" name="Shape 1194"/>
          <p:cNvCxnSpPr/>
          <p:nvPr/>
        </p:nvCxnSpPr>
        <p:spPr>
          <a:xfrm>
            <a:off x="4554787" y="1653647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95" name="Shape 1195"/>
          <p:cNvCxnSpPr/>
          <p:nvPr/>
        </p:nvCxnSpPr>
        <p:spPr>
          <a:xfrm>
            <a:off x="4557710" y="1964667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96" name="Shape 1196"/>
          <p:cNvSpPr/>
          <p:nvPr/>
        </p:nvSpPr>
        <p:spPr>
          <a:xfrm>
            <a:off x="8016793" y="4273935"/>
            <a:ext cx="2587800" cy="1747500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자원은 절반만 복구 되어집니다. 업그레이드를 취소 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Shape 1197"/>
          <p:cNvSpPr/>
          <p:nvPr/>
        </p:nvSpPr>
        <p:spPr>
          <a:xfrm>
            <a:off x="8664321" y="5578521"/>
            <a:ext cx="1311000" cy="326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grpSp>
        <p:nvGrpSpPr>
          <p:cNvPr id="1198" name="Shape 1198"/>
          <p:cNvGrpSpPr/>
          <p:nvPr/>
        </p:nvGrpSpPr>
        <p:grpSpPr>
          <a:xfrm>
            <a:off x="4257896" y="2078532"/>
            <a:ext cx="1375200" cy="1002000"/>
            <a:chOff x="699618" y="1227266"/>
            <a:chExt cx="1375200" cy="1002000"/>
          </a:xfrm>
        </p:grpSpPr>
        <p:pic>
          <p:nvPicPr>
            <p:cNvPr id="1199" name="Shape 11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9618" y="1227266"/>
              <a:ext cx="1375200" cy="100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0" name="Shape 1200"/>
            <p:cNvSpPr/>
            <p:nvPr/>
          </p:nvSpPr>
          <p:spPr>
            <a:xfrm>
              <a:off x="1005887" y="1880477"/>
              <a:ext cx="834299" cy="119400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005733" y="1878158"/>
              <a:ext cx="670800" cy="1218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00:04:59</a:t>
              </a:r>
            </a:p>
          </p:txBody>
        </p:sp>
      </p:grpSp>
      <p:pic>
        <p:nvPicPr>
          <p:cNvPr id="1202" name="Shape 12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4148" y="2001050"/>
            <a:ext cx="884700" cy="73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3" name="Shape 1203"/>
          <p:cNvCxnSpPr>
            <a:stCxn id="1188" idx="3"/>
            <a:endCxn id="1197" idx="2"/>
          </p:cNvCxnSpPr>
          <p:nvPr/>
        </p:nvCxnSpPr>
        <p:spPr>
          <a:xfrm flipH="1" rot="10800000">
            <a:off x="7195069" y="5904573"/>
            <a:ext cx="2124900" cy="327000"/>
          </a:xfrm>
          <a:prstGeom prst="bentConnector2">
            <a:avLst/>
          </a:prstGeom>
          <a:noFill/>
          <a:ln cap="flat" cmpd="sng" w="38100">
            <a:solidFill>
              <a:srgbClr val="7F60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1204" name="Shape 12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70357" y="837346"/>
            <a:ext cx="3144900" cy="2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Shape 1205"/>
          <p:cNvSpPr txBox="1"/>
          <p:nvPr/>
        </p:nvSpPr>
        <p:spPr>
          <a:xfrm>
            <a:off x="584420" y="667910"/>
            <a:ext cx="3325200" cy="2769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업그레이드 취소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상세정보 화면에서 업그레이드 취소 기능을 사용 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취소는 업그레이드 진행 상태에서만 나오는 버튼 입니다.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업그레이드 취소 진행 시 팝업 창이 호출 되며, 업그레이드 취소 진행 시 업그레이드 비용이 50% 복구 됩니다.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Shape 1206"/>
          <p:cNvSpPr/>
          <p:nvPr/>
        </p:nvSpPr>
        <p:spPr>
          <a:xfrm>
            <a:off x="4149366" y="3167451"/>
            <a:ext cx="2994900" cy="1647899"/>
          </a:xfrm>
          <a:prstGeom prst="roundRect">
            <a:avLst>
              <a:gd fmla="val 524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Shape 1207"/>
          <p:cNvCxnSpPr/>
          <p:nvPr/>
        </p:nvCxnSpPr>
        <p:spPr>
          <a:xfrm>
            <a:off x="4149366" y="3266583"/>
            <a:ext cx="29949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08" name="Shape 1208"/>
          <p:cNvSpPr/>
          <p:nvPr/>
        </p:nvSpPr>
        <p:spPr>
          <a:xfrm>
            <a:off x="4455208" y="3826087"/>
            <a:ext cx="2855399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유물 복원 시간 감소  +5%      </a:t>
            </a:r>
            <a:r>
              <a:rPr b="1" lang="en-US" sz="1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(+1%)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유물 강화 비용 감소  +1%       </a:t>
            </a:r>
            <a:r>
              <a:rPr b="1" lang="en-US" sz="1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(+1%)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Shape 1209"/>
          <p:cNvSpPr/>
          <p:nvPr/>
        </p:nvSpPr>
        <p:spPr>
          <a:xfrm>
            <a:off x="4349314" y="3888769"/>
            <a:ext cx="166500" cy="156300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Shape 1210"/>
          <p:cNvSpPr/>
          <p:nvPr/>
        </p:nvSpPr>
        <p:spPr>
          <a:xfrm>
            <a:off x="4355410" y="4187473"/>
            <a:ext cx="166500" cy="156300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Shape 1211"/>
          <p:cNvSpPr/>
          <p:nvPr/>
        </p:nvSpPr>
        <p:spPr>
          <a:xfrm>
            <a:off x="4919469" y="3408926"/>
            <a:ext cx="149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◀     LV 30      ▶</a:t>
            </a:r>
          </a:p>
        </p:txBody>
      </p:sp>
      <p:sp>
        <p:nvSpPr>
          <p:cNvPr id="1212" name="Shape 1212"/>
          <p:cNvSpPr/>
          <p:nvPr/>
        </p:nvSpPr>
        <p:spPr>
          <a:xfrm>
            <a:off x="4149366" y="3002001"/>
            <a:ext cx="3005700" cy="263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3" name="Shape 12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63453" y="2941906"/>
            <a:ext cx="364200" cy="3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Shape 1214"/>
          <p:cNvSpPr/>
          <p:nvPr/>
        </p:nvSpPr>
        <p:spPr>
          <a:xfrm>
            <a:off x="5247353" y="2988675"/>
            <a:ext cx="85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1013629" y="614120"/>
            <a:ext cx="104163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유적지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유적지는 마을에 위치해 있으며, 유물 조각을 획득 할 수 있는 공간 입니다.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유적지에서 탐색을 통해서 유물 조각의 등급 및 조각의 종류를 확률에 의해서 획득 할 수 있습니다.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복원소에서는 유물 조각을 사용하여 유물을 복원 하여 유물 완성 품을 만들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베이스 유물(처음 선택 한 유물) + 재료 유물을 사용 하여 강화하여 레벨을 상승 시킬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 보관함에서 자신이 보유 하고 있는 유물 조각 , 유물을 확인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조각을 합성하여 상위 등급에 조각을 획득 할 수 있습니다(4개의 조각을 합쳐서 1등급 높은 조각을 획득)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공용 유물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24개의 유물이 존재 합니다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하고 동일 개수의 24개의 조각이 존재 합니다(조각은 유물 완성품을 만드는데 사용 합니다)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공용 유물의 조각 / 유물은 국가 하고 상관없이 획득 할 수 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유물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유물은 국가 마다 12개의 유물이 존재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8개의 국가 * 12개의 유물  = 총 96개의 국가 유물이 존재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유물 하고 동일 개수의 96개의 조각이 존재 합니다(조각은 유물 완성품을 만드는데 사용 합니다)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유물은 공용 유물 보다 획득 할 수 있는 확률이 낮은 유물 입니다.</a:t>
            </a:r>
          </a:p>
        </p:txBody>
      </p:sp>
      <p:sp>
        <p:nvSpPr>
          <p:cNvPr id="106" name="Shape 106"/>
          <p:cNvSpPr/>
          <p:nvPr/>
        </p:nvSpPr>
        <p:spPr>
          <a:xfrm>
            <a:off x="215538" y="142595"/>
            <a:ext cx="301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유적지 &amp; 유물 복원소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hape 1220"/>
          <p:cNvSpPr txBox="1"/>
          <p:nvPr/>
        </p:nvSpPr>
        <p:spPr>
          <a:xfrm>
            <a:off x="584420" y="667910"/>
            <a:ext cx="33252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카테고리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카테고리는 9개로 구성 되어집니다.(공용 유물 + 8개의 국가 유물)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 카테고리 순서는 정해져 있으며, 국가를 선택 함에 따라 카테고리 순서가 변경 되어집니다.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진행 하고 있는 상태에서 유물을 복원 하고 있는 카테고리에 복원 중인 표시를 해주도록 합니다.</a:t>
            </a:r>
          </a:p>
        </p:txBody>
      </p:sp>
      <p:sp>
        <p:nvSpPr>
          <p:cNvPr id="1221" name="Shape 1221"/>
          <p:cNvSpPr/>
          <p:nvPr/>
        </p:nvSpPr>
        <p:spPr>
          <a:xfrm>
            <a:off x="215538" y="142595"/>
            <a:ext cx="165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카테고리</a:t>
            </a:r>
          </a:p>
        </p:txBody>
      </p:sp>
      <p:sp>
        <p:nvSpPr>
          <p:cNvPr id="1222" name="Shape 1222"/>
          <p:cNvSpPr/>
          <p:nvPr/>
        </p:nvSpPr>
        <p:spPr>
          <a:xfrm>
            <a:off x="7884300" y="909105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Shape 1223"/>
          <p:cNvSpPr/>
          <p:nvPr/>
        </p:nvSpPr>
        <p:spPr>
          <a:xfrm>
            <a:off x="8626892" y="748633"/>
            <a:ext cx="2715000" cy="533400"/>
          </a:xfrm>
          <a:prstGeom prst="roundRect">
            <a:avLst>
              <a:gd fmla="val 1167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공용 국가 유물(카테고리)</a:t>
            </a:r>
          </a:p>
        </p:txBody>
      </p:sp>
      <p:sp>
        <p:nvSpPr>
          <p:cNvPr id="1224" name="Shape 1224"/>
          <p:cNvSpPr/>
          <p:nvPr/>
        </p:nvSpPr>
        <p:spPr>
          <a:xfrm>
            <a:off x="7883289" y="2141431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Shape 1225"/>
          <p:cNvSpPr/>
          <p:nvPr/>
        </p:nvSpPr>
        <p:spPr>
          <a:xfrm>
            <a:off x="8625882" y="1980958"/>
            <a:ext cx="2715000" cy="1291200"/>
          </a:xfrm>
          <a:prstGeom prst="roundRect">
            <a:avLst>
              <a:gd fmla="val 751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유물 카테고리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(카테고리 순서는 데이터 테이블에 순서로 카테고리 순서를 정하고 자신이 선택한 국가 가 있는 경우 2번째 카테고리는 나의 국가로 나오게 합니다.) 이후 카테고리는 데이터 테이블 순서로 정렬 합니다.</a:t>
            </a:r>
          </a:p>
        </p:txBody>
      </p:sp>
      <p:sp>
        <p:nvSpPr>
          <p:cNvPr id="1226" name="Shape 1226"/>
          <p:cNvSpPr/>
          <p:nvPr/>
        </p:nvSpPr>
        <p:spPr>
          <a:xfrm>
            <a:off x="7860749" y="6122723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Shape 1227"/>
          <p:cNvSpPr/>
          <p:nvPr/>
        </p:nvSpPr>
        <p:spPr>
          <a:xfrm>
            <a:off x="8582267" y="5888958"/>
            <a:ext cx="2715000" cy="602400"/>
          </a:xfrm>
          <a:prstGeom prst="roundRect">
            <a:avLst>
              <a:gd fmla="val 751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세트 유물 정보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클릭 시 세트 유물 정보 화면으로 이동 합니다.</a:t>
            </a:r>
          </a:p>
        </p:txBody>
      </p:sp>
      <p:sp>
        <p:nvSpPr>
          <p:cNvPr id="1228" name="Shape 1228"/>
          <p:cNvSpPr/>
          <p:nvPr/>
        </p:nvSpPr>
        <p:spPr>
          <a:xfrm>
            <a:off x="5547019" y="6031987"/>
            <a:ext cx="1401900" cy="368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 정보</a:t>
            </a:r>
          </a:p>
        </p:txBody>
      </p:sp>
      <p:sp>
        <p:nvSpPr>
          <p:cNvPr id="1229" name="Shape 1229"/>
          <p:cNvSpPr/>
          <p:nvPr/>
        </p:nvSpPr>
        <p:spPr>
          <a:xfrm>
            <a:off x="6865620" y="540112"/>
            <a:ext cx="8064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0" name="Shape 1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4371" y="497641"/>
            <a:ext cx="276900" cy="2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Shape 1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0427" y="546185"/>
            <a:ext cx="276900" cy="28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2" name="Shape 1232"/>
          <p:cNvGrpSpPr/>
          <p:nvPr/>
        </p:nvGrpSpPr>
        <p:grpSpPr>
          <a:xfrm>
            <a:off x="7548535" y="566098"/>
            <a:ext cx="229217" cy="226800"/>
            <a:chOff x="3657832" y="5435483"/>
            <a:chExt cx="229217" cy="226800"/>
          </a:xfrm>
        </p:grpSpPr>
        <p:sp>
          <p:nvSpPr>
            <p:cNvPr id="1233" name="Shape 1233"/>
            <p:cNvSpPr/>
            <p:nvPr/>
          </p:nvSpPr>
          <p:spPr>
            <a:xfrm>
              <a:off x="3657832" y="5435483"/>
              <a:ext cx="227400" cy="2268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3666550" y="5443878"/>
              <a:ext cx="220500" cy="205500"/>
            </a:xfrm>
            <a:prstGeom prst="mathPlus">
              <a:avLst>
                <a:gd fmla="val 23520" name="adj1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5" name="Shape 1235"/>
          <p:cNvSpPr/>
          <p:nvPr/>
        </p:nvSpPr>
        <p:spPr>
          <a:xfrm>
            <a:off x="7016017" y="547625"/>
            <a:ext cx="59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 </a:t>
            </a:r>
          </a:p>
        </p:txBody>
      </p:sp>
      <p:sp>
        <p:nvSpPr>
          <p:cNvPr id="1236" name="Shape 1236"/>
          <p:cNvSpPr/>
          <p:nvPr/>
        </p:nvSpPr>
        <p:spPr>
          <a:xfrm>
            <a:off x="7871110" y="4380778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Shape 1237"/>
          <p:cNvSpPr/>
          <p:nvPr/>
        </p:nvSpPr>
        <p:spPr>
          <a:xfrm>
            <a:off x="8577189" y="4255707"/>
            <a:ext cx="2909100" cy="4350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복원을 진행 중 상태 표시</a:t>
            </a:r>
          </a:p>
        </p:txBody>
      </p:sp>
      <p:sp>
        <p:nvSpPr>
          <p:cNvPr id="1238" name="Shape 1238"/>
          <p:cNvSpPr/>
          <p:nvPr/>
        </p:nvSpPr>
        <p:spPr>
          <a:xfrm>
            <a:off x="4351862" y="454802"/>
            <a:ext cx="3461100" cy="6014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Shape 1239"/>
          <p:cNvSpPr/>
          <p:nvPr/>
        </p:nvSpPr>
        <p:spPr>
          <a:xfrm>
            <a:off x="4399603" y="6015551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240" name="Shape 1240"/>
          <p:cNvSpPr/>
          <p:nvPr/>
        </p:nvSpPr>
        <p:spPr>
          <a:xfrm>
            <a:off x="4405423" y="505329"/>
            <a:ext cx="3380700" cy="33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선택</a:t>
            </a:r>
          </a:p>
        </p:txBody>
      </p:sp>
      <p:cxnSp>
        <p:nvCxnSpPr>
          <p:cNvPr id="1241" name="Shape 1241"/>
          <p:cNvCxnSpPr/>
          <p:nvPr/>
        </p:nvCxnSpPr>
        <p:spPr>
          <a:xfrm>
            <a:off x="4361196" y="5945012"/>
            <a:ext cx="3461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42" name="Shape 1242"/>
          <p:cNvSpPr/>
          <p:nvPr/>
        </p:nvSpPr>
        <p:spPr>
          <a:xfrm>
            <a:off x="4401666" y="908823"/>
            <a:ext cx="3348600" cy="911700"/>
          </a:xfrm>
          <a:prstGeom prst="roundRect">
            <a:avLst>
              <a:gd fmla="val 3769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Shape 1243"/>
          <p:cNvSpPr/>
          <p:nvPr/>
        </p:nvSpPr>
        <p:spPr>
          <a:xfrm>
            <a:off x="4401666" y="1865608"/>
            <a:ext cx="3348600" cy="911700"/>
          </a:xfrm>
          <a:prstGeom prst="roundRect">
            <a:avLst>
              <a:gd fmla="val 3769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Shape 1244"/>
          <p:cNvSpPr/>
          <p:nvPr/>
        </p:nvSpPr>
        <p:spPr>
          <a:xfrm>
            <a:off x="4409964" y="2840743"/>
            <a:ext cx="3348600" cy="911700"/>
          </a:xfrm>
          <a:prstGeom prst="roundRect">
            <a:avLst>
              <a:gd fmla="val 3769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Shape 1245"/>
          <p:cNvSpPr/>
          <p:nvPr/>
        </p:nvSpPr>
        <p:spPr>
          <a:xfrm>
            <a:off x="4409964" y="3797530"/>
            <a:ext cx="3348600" cy="911700"/>
          </a:xfrm>
          <a:prstGeom prst="roundRect">
            <a:avLst>
              <a:gd fmla="val 3769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Shape 1246"/>
          <p:cNvSpPr/>
          <p:nvPr/>
        </p:nvSpPr>
        <p:spPr>
          <a:xfrm>
            <a:off x="4409964" y="4754580"/>
            <a:ext cx="3348600" cy="911700"/>
          </a:xfrm>
          <a:prstGeom prst="roundRect">
            <a:avLst>
              <a:gd fmla="val 3769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7" name="Shape 1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3598" y="2865734"/>
            <a:ext cx="3314699" cy="8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Shape 1248"/>
          <p:cNvSpPr/>
          <p:nvPr/>
        </p:nvSpPr>
        <p:spPr>
          <a:xfrm>
            <a:off x="4369176" y="2875833"/>
            <a:ext cx="335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일본 국가 유물</a:t>
            </a:r>
          </a:p>
        </p:txBody>
      </p:sp>
      <p:pic>
        <p:nvPicPr>
          <p:cNvPr id="1249" name="Shape 12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1476" y="2847805"/>
            <a:ext cx="1253100" cy="91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Shape 12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4775" y="929182"/>
            <a:ext cx="3314700" cy="8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Shape 12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4775" y="1897007"/>
            <a:ext cx="3314700" cy="8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Shape 12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4775" y="3823507"/>
            <a:ext cx="3314700" cy="8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Shape 12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3598" y="4773219"/>
            <a:ext cx="3314699" cy="8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Shape 12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97253" y="1914177"/>
            <a:ext cx="1134600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Shape 1255"/>
          <p:cNvSpPr/>
          <p:nvPr/>
        </p:nvSpPr>
        <p:spPr>
          <a:xfrm>
            <a:off x="4413482" y="1883958"/>
            <a:ext cx="335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한국 국가 유물</a:t>
            </a:r>
          </a:p>
        </p:txBody>
      </p:sp>
      <p:pic>
        <p:nvPicPr>
          <p:cNvPr id="1256" name="Shape 12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70637" y="3800535"/>
            <a:ext cx="1204200" cy="8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Shape 1257"/>
          <p:cNvSpPr/>
          <p:nvPr/>
        </p:nvSpPr>
        <p:spPr>
          <a:xfrm>
            <a:off x="4387894" y="3821008"/>
            <a:ext cx="335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중국 국가 유물</a:t>
            </a:r>
          </a:p>
        </p:txBody>
      </p:sp>
      <p:pic>
        <p:nvPicPr>
          <p:cNvPr id="1258" name="Shape 12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2776" y="4743241"/>
            <a:ext cx="1221900" cy="9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Shape 1259"/>
          <p:cNvSpPr/>
          <p:nvPr/>
        </p:nvSpPr>
        <p:spPr>
          <a:xfrm>
            <a:off x="4397253" y="4773087"/>
            <a:ext cx="335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인도 국가 유물</a:t>
            </a:r>
          </a:p>
        </p:txBody>
      </p:sp>
      <p:sp>
        <p:nvSpPr>
          <p:cNvPr id="1260" name="Shape 1260"/>
          <p:cNvSpPr/>
          <p:nvPr/>
        </p:nvSpPr>
        <p:spPr>
          <a:xfrm>
            <a:off x="4377005" y="916126"/>
            <a:ext cx="3354899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공용 국가 유물</a:t>
            </a: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1" name="Shape 12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52407" y="904070"/>
            <a:ext cx="1301100" cy="10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Shape 12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52289" y="883865"/>
            <a:ext cx="1249200" cy="100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Shape 1263"/>
          <p:cNvSpPr/>
          <p:nvPr/>
        </p:nvSpPr>
        <p:spPr>
          <a:xfrm>
            <a:off x="5714453" y="4433123"/>
            <a:ext cx="1991400" cy="232500"/>
          </a:xfrm>
          <a:prstGeom prst="roundRect">
            <a:avLst>
              <a:gd fmla="val 16667" name="adj"/>
            </a:avLst>
          </a:pr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Shape 1264"/>
          <p:cNvSpPr/>
          <p:nvPr/>
        </p:nvSpPr>
        <p:spPr>
          <a:xfrm>
            <a:off x="5712187" y="4416958"/>
            <a:ext cx="2076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유물 복원을 진행 하고 있습니다</a:t>
            </a:r>
          </a:p>
        </p:txBody>
      </p:sp>
      <p:sp>
        <p:nvSpPr>
          <p:cNvPr id="1265" name="Shape 1265"/>
          <p:cNvSpPr/>
          <p:nvPr/>
        </p:nvSpPr>
        <p:spPr>
          <a:xfrm>
            <a:off x="5547019" y="6031987"/>
            <a:ext cx="1401900" cy="368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 정보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Shape 1271"/>
          <p:cNvSpPr/>
          <p:nvPr/>
        </p:nvSpPr>
        <p:spPr>
          <a:xfrm>
            <a:off x="4351864" y="429645"/>
            <a:ext cx="3461100" cy="6014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Shape 1272"/>
          <p:cNvSpPr/>
          <p:nvPr/>
        </p:nvSpPr>
        <p:spPr>
          <a:xfrm>
            <a:off x="4399605" y="5990394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273" name="Shape 1273"/>
          <p:cNvSpPr/>
          <p:nvPr/>
        </p:nvSpPr>
        <p:spPr>
          <a:xfrm>
            <a:off x="4405426" y="480174"/>
            <a:ext cx="3380699" cy="33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</a:t>
            </a:r>
          </a:p>
        </p:txBody>
      </p:sp>
      <p:cxnSp>
        <p:nvCxnSpPr>
          <p:cNvPr id="1274" name="Shape 1274"/>
          <p:cNvCxnSpPr/>
          <p:nvPr/>
        </p:nvCxnSpPr>
        <p:spPr>
          <a:xfrm>
            <a:off x="4361198" y="5919857"/>
            <a:ext cx="34610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275" name="Shape 1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9389" y="409439"/>
            <a:ext cx="490200" cy="4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Shape 1276"/>
          <p:cNvSpPr txBox="1"/>
          <p:nvPr/>
        </p:nvSpPr>
        <p:spPr>
          <a:xfrm>
            <a:off x="584420" y="667910"/>
            <a:ext cx="3325200" cy="5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리스트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복원 할 유물을 선택 할 수 있는 UI 화면 입니다.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복원이 가능한 경우 버튼이 색상이 변경 되어집니다.(가독성 있는 색상으로 변경)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복원이 가능 한 상태는 해당 유물의 조각이 4개 보유 하고 있는 상태.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복원이 불가능 한 상태라고 하면 버튼 색상은 그대로 유지 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복원을 진행 상태인 경우는 “ 보기” 버튼으로 변경을 하도록 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유물의 옵션의 개수는 최대 4개 입니다.(라이브 이후 변경은 될 수 있음)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유물의 수치 정보는 1LV / 6등급의 정보를 보여주도록 합니다.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유물 복원을 진행 하고 있는 유물은 리스트 최상단에 위치 하도록 합니다.(2번째 순서는 데이터 테이블에 따라 동일 하게 처리)</a:t>
            </a:r>
          </a:p>
        </p:txBody>
      </p:sp>
      <p:sp>
        <p:nvSpPr>
          <p:cNvPr id="1277" name="Shape 1277"/>
          <p:cNvSpPr/>
          <p:nvPr/>
        </p:nvSpPr>
        <p:spPr>
          <a:xfrm>
            <a:off x="215538" y="142595"/>
            <a:ext cx="275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복원소_유물 리스트</a:t>
            </a:r>
          </a:p>
        </p:txBody>
      </p:sp>
      <p:sp>
        <p:nvSpPr>
          <p:cNvPr id="1278" name="Shape 1278"/>
          <p:cNvSpPr/>
          <p:nvPr/>
        </p:nvSpPr>
        <p:spPr>
          <a:xfrm>
            <a:off x="7851604" y="6071535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Shape 1279"/>
          <p:cNvSpPr/>
          <p:nvPr/>
        </p:nvSpPr>
        <p:spPr>
          <a:xfrm>
            <a:off x="8594196" y="5728446"/>
            <a:ext cx="2715000" cy="704700"/>
          </a:xfrm>
          <a:prstGeom prst="roundRect">
            <a:avLst>
              <a:gd fmla="val 751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세트 유물 정보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클릭 시 세트 유물 정보 화면으로 이동 합니다.</a:t>
            </a:r>
          </a:p>
        </p:txBody>
      </p:sp>
      <p:sp>
        <p:nvSpPr>
          <p:cNvPr id="1280" name="Shape 1280"/>
          <p:cNvSpPr/>
          <p:nvPr/>
        </p:nvSpPr>
        <p:spPr>
          <a:xfrm>
            <a:off x="7831542" y="1188890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Shape 1281"/>
          <p:cNvSpPr/>
          <p:nvPr/>
        </p:nvSpPr>
        <p:spPr>
          <a:xfrm>
            <a:off x="8574134" y="537714"/>
            <a:ext cx="2715000" cy="16614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유물 이름 정보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유물 타입(동양/서양)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- 6등급  &gt; LV1 유물의 옵션 및 수치 정보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복원 버튼을 클릭 하여 복원 상세 정보 화면으로 이동 하게 되어집니다.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복원 진행 할 조각을 보유 하고 있다면 복원 버튼이 색상이 변경 처리 되어지며, 복원이 불가능한 유물은 복원 버튼이 기존 상태를 유지 하게 되어집니다. </a:t>
            </a:r>
          </a:p>
        </p:txBody>
      </p:sp>
      <p:sp>
        <p:nvSpPr>
          <p:cNvPr id="1282" name="Shape 1282"/>
          <p:cNvSpPr/>
          <p:nvPr/>
        </p:nvSpPr>
        <p:spPr>
          <a:xfrm>
            <a:off x="7849750" y="3289273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Shape 1283"/>
          <p:cNvSpPr/>
          <p:nvPr/>
        </p:nvSpPr>
        <p:spPr>
          <a:xfrm>
            <a:off x="8592342" y="2763107"/>
            <a:ext cx="2715000" cy="12483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복원을 진행 하고 있는 상태에서는 보기 버튼으로 변경 되어지게 되어집니다.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복원 남은 시간을 보여주며, 최대 시간에서 지금 현재 남은 시간을 계산 하여 게이지로 표현 해주도록 합니다.</a:t>
            </a:r>
          </a:p>
        </p:txBody>
      </p:sp>
      <p:sp>
        <p:nvSpPr>
          <p:cNvPr id="1284" name="Shape 1284"/>
          <p:cNvSpPr/>
          <p:nvPr/>
        </p:nvSpPr>
        <p:spPr>
          <a:xfrm>
            <a:off x="5547019" y="6004555"/>
            <a:ext cx="1401900" cy="368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 정보</a:t>
            </a:r>
          </a:p>
        </p:txBody>
      </p:sp>
      <p:sp>
        <p:nvSpPr>
          <p:cNvPr id="1285" name="Shape 1285"/>
          <p:cNvSpPr/>
          <p:nvPr/>
        </p:nvSpPr>
        <p:spPr>
          <a:xfrm>
            <a:off x="4410812" y="897817"/>
            <a:ext cx="3348599" cy="932700"/>
          </a:xfrm>
          <a:prstGeom prst="roundRect">
            <a:avLst>
              <a:gd fmla="val 3769" name="adj"/>
            </a:avLst>
          </a:prstGeom>
          <a:solidFill>
            <a:srgbClr val="3F3F3F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Shape 1286"/>
          <p:cNvSpPr/>
          <p:nvPr/>
        </p:nvSpPr>
        <p:spPr>
          <a:xfrm>
            <a:off x="7169507" y="1246362"/>
            <a:ext cx="558300" cy="483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복원</a:t>
            </a:r>
          </a:p>
        </p:txBody>
      </p:sp>
      <p:sp>
        <p:nvSpPr>
          <p:cNvPr id="1287" name="Shape 1287"/>
          <p:cNvSpPr/>
          <p:nvPr/>
        </p:nvSpPr>
        <p:spPr>
          <a:xfrm>
            <a:off x="5153962" y="1168067"/>
            <a:ext cx="2336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건물건축 속도 가속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과학연구 속도 가속</a:t>
            </a:r>
          </a:p>
        </p:txBody>
      </p:sp>
      <p:sp>
        <p:nvSpPr>
          <p:cNvPr id="1288" name="Shape 1288"/>
          <p:cNvSpPr/>
          <p:nvPr/>
        </p:nvSpPr>
        <p:spPr>
          <a:xfrm>
            <a:off x="6517110" y="1150638"/>
            <a:ext cx="639900" cy="861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1289" name="Shape 12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6394" y="1042280"/>
            <a:ext cx="668400" cy="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Shape 1290"/>
          <p:cNvSpPr/>
          <p:nvPr/>
        </p:nvSpPr>
        <p:spPr>
          <a:xfrm>
            <a:off x="5145496" y="904412"/>
            <a:ext cx="257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LV.1  쌍사자 장식 팔지          </a:t>
            </a:r>
            <a:r>
              <a:rPr b="1" lang="en-US" sz="10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(동양 유물)</a:t>
            </a:r>
          </a:p>
        </p:txBody>
      </p:sp>
      <p:cxnSp>
        <p:nvCxnSpPr>
          <p:cNvPr id="1291" name="Shape 1291"/>
          <p:cNvCxnSpPr/>
          <p:nvPr/>
        </p:nvCxnSpPr>
        <p:spPr>
          <a:xfrm>
            <a:off x="5220587" y="1150629"/>
            <a:ext cx="24839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92" name="Shape 1292"/>
          <p:cNvSpPr/>
          <p:nvPr/>
        </p:nvSpPr>
        <p:spPr>
          <a:xfrm>
            <a:off x="4416439" y="2871225"/>
            <a:ext cx="3348600" cy="932700"/>
          </a:xfrm>
          <a:prstGeom prst="roundRect">
            <a:avLst>
              <a:gd fmla="val 3769" name="adj"/>
            </a:avLst>
          </a:prstGeom>
          <a:solidFill>
            <a:srgbClr val="3F3F3F"/>
          </a:solidFill>
          <a:ln cap="flat" cmpd="sng" w="12700">
            <a:solidFill>
              <a:srgbClr val="75707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1293" name="Shape 12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2021" y="3015688"/>
            <a:ext cx="668400" cy="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Shape 1294"/>
          <p:cNvSpPr/>
          <p:nvPr/>
        </p:nvSpPr>
        <p:spPr>
          <a:xfrm>
            <a:off x="5151125" y="2877819"/>
            <a:ext cx="257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LV.1  쌍사자 장식 팔지          </a:t>
            </a:r>
            <a:r>
              <a:rPr b="1" lang="en-US" sz="10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(동양 유물)</a:t>
            </a:r>
          </a:p>
        </p:txBody>
      </p:sp>
      <p:cxnSp>
        <p:nvCxnSpPr>
          <p:cNvPr id="1295" name="Shape 1295"/>
          <p:cNvCxnSpPr/>
          <p:nvPr/>
        </p:nvCxnSpPr>
        <p:spPr>
          <a:xfrm>
            <a:off x="5226214" y="3124036"/>
            <a:ext cx="248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96" name="Shape 1296"/>
          <p:cNvSpPr/>
          <p:nvPr/>
        </p:nvSpPr>
        <p:spPr>
          <a:xfrm>
            <a:off x="5215853" y="3487532"/>
            <a:ext cx="1830300" cy="17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02:02:50</a:t>
            </a:r>
          </a:p>
        </p:txBody>
      </p:sp>
      <p:sp>
        <p:nvSpPr>
          <p:cNvPr id="1297" name="Shape 1297"/>
          <p:cNvSpPr/>
          <p:nvPr/>
        </p:nvSpPr>
        <p:spPr>
          <a:xfrm>
            <a:off x="5220735" y="3512046"/>
            <a:ext cx="589200" cy="141000"/>
          </a:xfrm>
          <a:prstGeom prst="roundRect">
            <a:avLst>
              <a:gd fmla="val 16667" name="adj"/>
            </a:avLst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Shape 1298"/>
          <p:cNvSpPr/>
          <p:nvPr/>
        </p:nvSpPr>
        <p:spPr>
          <a:xfrm>
            <a:off x="7159822" y="3222086"/>
            <a:ext cx="558300" cy="483900"/>
          </a:xfrm>
          <a:prstGeom prst="roundRect">
            <a:avLst>
              <a:gd fmla="val 16667" name="adj"/>
            </a:avLst>
          </a:prstGeom>
          <a:solidFill>
            <a:srgbClr val="C4E0B2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보기</a:t>
            </a:r>
          </a:p>
        </p:txBody>
      </p:sp>
      <p:sp>
        <p:nvSpPr>
          <p:cNvPr id="1299" name="Shape 1299"/>
          <p:cNvSpPr/>
          <p:nvPr/>
        </p:nvSpPr>
        <p:spPr>
          <a:xfrm>
            <a:off x="5486626" y="3238186"/>
            <a:ext cx="1390199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유물을 복원 진행 중 </a:t>
            </a:r>
          </a:p>
        </p:txBody>
      </p:sp>
      <p:sp>
        <p:nvSpPr>
          <p:cNvPr id="1300" name="Shape 1300"/>
          <p:cNvSpPr/>
          <p:nvPr/>
        </p:nvSpPr>
        <p:spPr>
          <a:xfrm>
            <a:off x="4424203" y="1882092"/>
            <a:ext cx="3348600" cy="932700"/>
          </a:xfrm>
          <a:prstGeom prst="roundRect">
            <a:avLst>
              <a:gd fmla="val 3769" name="adj"/>
            </a:avLst>
          </a:prstGeom>
          <a:solidFill>
            <a:srgbClr val="3F3F3F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Shape 1301"/>
          <p:cNvSpPr/>
          <p:nvPr/>
        </p:nvSpPr>
        <p:spPr>
          <a:xfrm>
            <a:off x="7182899" y="2230636"/>
            <a:ext cx="558300" cy="4839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복원</a:t>
            </a:r>
          </a:p>
        </p:txBody>
      </p:sp>
      <p:sp>
        <p:nvSpPr>
          <p:cNvPr id="1302" name="Shape 1302"/>
          <p:cNvSpPr/>
          <p:nvPr/>
        </p:nvSpPr>
        <p:spPr>
          <a:xfrm>
            <a:off x="5167353" y="2152342"/>
            <a:ext cx="2336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건물건축 속도 가속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과학연구 속도 가속</a:t>
            </a:r>
          </a:p>
        </p:txBody>
      </p:sp>
      <p:sp>
        <p:nvSpPr>
          <p:cNvPr id="1303" name="Shape 1303"/>
          <p:cNvSpPr/>
          <p:nvPr/>
        </p:nvSpPr>
        <p:spPr>
          <a:xfrm>
            <a:off x="6530501" y="2134914"/>
            <a:ext cx="639899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1304" name="Shape 13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9785" y="2026556"/>
            <a:ext cx="668400" cy="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Shape 1305"/>
          <p:cNvSpPr/>
          <p:nvPr/>
        </p:nvSpPr>
        <p:spPr>
          <a:xfrm>
            <a:off x="5158887" y="1888688"/>
            <a:ext cx="257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LV.1  쌍사자 장식 팔지          </a:t>
            </a:r>
            <a:r>
              <a:rPr b="1" lang="en-US" sz="10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(동양 유물)</a:t>
            </a:r>
          </a:p>
        </p:txBody>
      </p:sp>
      <p:cxnSp>
        <p:nvCxnSpPr>
          <p:cNvPr id="1306" name="Shape 1306"/>
          <p:cNvCxnSpPr/>
          <p:nvPr/>
        </p:nvCxnSpPr>
        <p:spPr>
          <a:xfrm>
            <a:off x="5233978" y="2134905"/>
            <a:ext cx="248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 txBox="1"/>
          <p:nvPr/>
        </p:nvSpPr>
        <p:spPr>
          <a:xfrm>
            <a:off x="584420" y="667910"/>
            <a:ext cx="33252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화면 입니다.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화면에서 유물 조각을 소비 하여 유물을 복원 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등급은 높은 등급의 조각을 넣을수록 상위 등급에 유물이 나오게 되어집니다.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시 필요한 4개의 재료가 있고 등급하고 상관없이 4개의 조각을 넣으면 유물 복원을 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4개의 재료를 넣으면 1~6등 급의 나올 수 있는 확률이 표시 되어집니다.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복원을 진행 시 등급 결정에 따라 복원 하는 시간이 틀리게 적용 되어집니다.</a:t>
            </a:r>
          </a:p>
        </p:txBody>
      </p:sp>
      <p:sp>
        <p:nvSpPr>
          <p:cNvPr id="1313" name="Shape 1313"/>
          <p:cNvSpPr/>
          <p:nvPr/>
        </p:nvSpPr>
        <p:spPr>
          <a:xfrm>
            <a:off x="215538" y="142595"/>
            <a:ext cx="25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복원소_유물 복원</a:t>
            </a:r>
          </a:p>
        </p:txBody>
      </p:sp>
      <p:sp>
        <p:nvSpPr>
          <p:cNvPr id="1314" name="Shape 1314"/>
          <p:cNvSpPr/>
          <p:nvPr/>
        </p:nvSpPr>
        <p:spPr>
          <a:xfrm>
            <a:off x="8296338" y="2597817"/>
            <a:ext cx="3520200" cy="8676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한 조각에 따라서 등급 확률이 변경 되어지게 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등급은 1~6등급 까지 존재 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(상위 등급을 넣을 수록 높은 등급이 나올 수 있습니다)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조각을 모두 넣어야 등급 확률을 확인 할 수 있습니다.</a:t>
            </a:r>
          </a:p>
        </p:txBody>
      </p:sp>
      <p:sp>
        <p:nvSpPr>
          <p:cNvPr id="1315" name="Shape 1315"/>
          <p:cNvSpPr/>
          <p:nvPr/>
        </p:nvSpPr>
        <p:spPr>
          <a:xfrm>
            <a:off x="679285" y="5320119"/>
            <a:ext cx="2909100" cy="10317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최초 진입 시 1등급 정보가 보여지고 이후 선택 한 등급의 시간이 보여지도록 처리 합니다.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복원 시 등급에 맞춰서 시간이 변경 되어집니다.</a:t>
            </a:r>
          </a:p>
        </p:txBody>
      </p:sp>
      <p:grpSp>
        <p:nvGrpSpPr>
          <p:cNvPr id="1316" name="Shape 1316"/>
          <p:cNvGrpSpPr/>
          <p:nvPr/>
        </p:nvGrpSpPr>
        <p:grpSpPr>
          <a:xfrm>
            <a:off x="4355471" y="423393"/>
            <a:ext cx="3487725" cy="6034306"/>
            <a:chOff x="2106007" y="209981"/>
            <a:chExt cx="3487725" cy="6034306"/>
          </a:xfrm>
        </p:grpSpPr>
        <p:sp>
          <p:nvSpPr>
            <p:cNvPr id="1317" name="Shape 1317"/>
            <p:cNvSpPr/>
            <p:nvPr/>
          </p:nvSpPr>
          <p:spPr>
            <a:xfrm>
              <a:off x="2106007" y="230187"/>
              <a:ext cx="3461100" cy="6014100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Shape 1318"/>
            <p:cNvSpPr/>
            <p:nvPr/>
          </p:nvSpPr>
          <p:spPr>
            <a:xfrm>
              <a:off x="2153747" y="5790935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1319" name="Shape 1319"/>
            <p:cNvSpPr/>
            <p:nvPr/>
          </p:nvSpPr>
          <p:spPr>
            <a:xfrm>
              <a:off x="2159567" y="280714"/>
              <a:ext cx="3380700" cy="338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 복원</a:t>
              </a:r>
            </a:p>
          </p:txBody>
        </p:sp>
        <p:cxnSp>
          <p:nvCxnSpPr>
            <p:cNvPr id="1320" name="Shape 1320"/>
            <p:cNvCxnSpPr/>
            <p:nvPr/>
          </p:nvCxnSpPr>
          <p:spPr>
            <a:xfrm>
              <a:off x="2115340" y="5720398"/>
              <a:ext cx="3461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321" name="Shape 1321"/>
            <p:cNvSpPr/>
            <p:nvPr/>
          </p:nvSpPr>
          <p:spPr>
            <a:xfrm>
              <a:off x="3141183" y="5809835"/>
              <a:ext cx="1595700" cy="378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 복원</a:t>
              </a:r>
            </a:p>
          </p:txBody>
        </p:sp>
        <p:pic>
          <p:nvPicPr>
            <p:cNvPr id="1322" name="Shape 13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03532" y="209981"/>
              <a:ext cx="490200" cy="479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3" name="Shape 1323"/>
            <p:cNvGrpSpPr/>
            <p:nvPr/>
          </p:nvGrpSpPr>
          <p:grpSpPr>
            <a:xfrm>
              <a:off x="4010585" y="5151867"/>
              <a:ext cx="1505846" cy="279152"/>
              <a:chOff x="10129621" y="4685451"/>
              <a:chExt cx="1505846" cy="279152"/>
            </a:xfrm>
          </p:grpSpPr>
          <p:sp>
            <p:nvSpPr>
              <p:cNvPr id="1324" name="Shape 1324"/>
              <p:cNvSpPr/>
              <p:nvPr/>
            </p:nvSpPr>
            <p:spPr>
              <a:xfrm>
                <a:off x="10509678" y="4687703"/>
                <a:ext cx="8034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00:25:20</a:t>
                </a:r>
              </a:p>
            </p:txBody>
          </p:sp>
          <p:sp>
            <p:nvSpPr>
              <p:cNvPr id="1325" name="Shape 1325"/>
              <p:cNvSpPr/>
              <p:nvPr/>
            </p:nvSpPr>
            <p:spPr>
              <a:xfrm>
                <a:off x="10245267" y="4715792"/>
                <a:ext cx="1390200" cy="226800"/>
              </a:xfrm>
              <a:prstGeom prst="roundRect">
                <a:avLst>
                  <a:gd fmla="val 16667" name="adj"/>
                </a:avLst>
              </a:prstGeom>
              <a:solidFill>
                <a:schemeClr val="lt1">
                  <a:alpha val="35690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1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26" name="Shape 13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1194441">
                <a:off x="10164738" y="4704859"/>
                <a:ext cx="155066" cy="2329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27" name="Shape 1327"/>
            <p:cNvSpPr/>
            <p:nvPr/>
          </p:nvSpPr>
          <p:spPr>
            <a:xfrm>
              <a:off x="2660977" y="5437078"/>
              <a:ext cx="2919299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유물 등급에 따라 복원 시간은 변경 되어집니다.</a:t>
              </a:r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170848" y="692308"/>
              <a:ext cx="3345900" cy="2048400"/>
            </a:xfrm>
            <a:prstGeom prst="roundRect">
              <a:avLst>
                <a:gd fmla="val 3442" name="adj"/>
              </a:avLst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153747" y="2856624"/>
              <a:ext cx="3386400" cy="1691700"/>
            </a:xfrm>
            <a:prstGeom prst="roundRect">
              <a:avLst>
                <a:gd fmla="val 4424" name="adj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539567" y="3844512"/>
              <a:ext cx="782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1~5레벨</a:t>
              </a:r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216171" y="3644582"/>
              <a:ext cx="2336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보병 공격력 증가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기병 공격력 증가           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건물건축 속도 가속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과학연구 속도 가속</a:t>
              </a:r>
            </a:p>
          </p:txBody>
        </p:sp>
        <p:sp>
          <p:nvSpPr>
            <p:cNvPr id="1332" name="Shape 1332"/>
            <p:cNvSpPr/>
            <p:nvPr/>
          </p:nvSpPr>
          <p:spPr>
            <a:xfrm>
              <a:off x="4825455" y="3626764"/>
              <a:ext cx="6399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A8D08C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A8D08C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A8D08C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A8D08C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957805" y="2811806"/>
              <a:ext cx="1788599" cy="554099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221686" y="2615569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28575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664575" y="2650682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204817" y="2663177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1등급</a:t>
              </a:r>
            </a:p>
          </p:txBody>
        </p:sp>
        <p:sp>
          <p:nvSpPr>
            <p:cNvPr id="1337" name="Shape 1337"/>
            <p:cNvSpPr/>
            <p:nvPr/>
          </p:nvSpPr>
          <p:spPr>
            <a:xfrm>
              <a:off x="3326853" y="2613222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Shape 1338"/>
            <p:cNvSpPr/>
            <p:nvPr/>
          </p:nvSpPr>
          <p:spPr>
            <a:xfrm>
              <a:off x="3309983" y="2660830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2등급</a:t>
              </a:r>
            </a:p>
          </p:txBody>
        </p:sp>
        <p:sp>
          <p:nvSpPr>
            <p:cNvPr id="1339" name="Shape 1339"/>
            <p:cNvSpPr/>
            <p:nvPr/>
          </p:nvSpPr>
          <p:spPr>
            <a:xfrm>
              <a:off x="3775007" y="2651499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F7CAA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340" name="Shape 1340"/>
            <p:cNvSpPr/>
            <p:nvPr/>
          </p:nvSpPr>
          <p:spPr>
            <a:xfrm>
              <a:off x="4433337" y="2609551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Shape 1341"/>
            <p:cNvSpPr/>
            <p:nvPr/>
          </p:nvSpPr>
          <p:spPr>
            <a:xfrm>
              <a:off x="4416467" y="2657159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3등급</a:t>
              </a:r>
            </a:p>
          </p:txBody>
        </p:sp>
        <p:sp>
          <p:nvSpPr>
            <p:cNvPr id="1342" name="Shape 1342"/>
            <p:cNvSpPr/>
            <p:nvPr/>
          </p:nvSpPr>
          <p:spPr>
            <a:xfrm>
              <a:off x="4876132" y="2645014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216208" y="3020736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199339" y="3068344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4등급</a:t>
              </a:r>
            </a:p>
          </p:txBody>
        </p:sp>
        <p:sp>
          <p:nvSpPr>
            <p:cNvPr id="1345" name="Shape 1345"/>
            <p:cNvSpPr/>
            <p:nvPr/>
          </p:nvSpPr>
          <p:spPr>
            <a:xfrm>
              <a:off x="3330705" y="3018389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Shape 1346"/>
            <p:cNvSpPr/>
            <p:nvPr/>
          </p:nvSpPr>
          <p:spPr>
            <a:xfrm>
              <a:off x="3313835" y="3065997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5등급</a:t>
              </a:r>
            </a:p>
          </p:txBody>
        </p:sp>
        <p:sp>
          <p:nvSpPr>
            <p:cNvPr id="1347" name="Shape 1347"/>
            <p:cNvSpPr/>
            <p:nvPr/>
          </p:nvSpPr>
          <p:spPr>
            <a:xfrm>
              <a:off x="4437189" y="3014718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Shape 1348"/>
            <p:cNvSpPr/>
            <p:nvPr/>
          </p:nvSpPr>
          <p:spPr>
            <a:xfrm>
              <a:off x="4420319" y="3062326"/>
              <a:ext cx="511800" cy="24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6등급</a:t>
              </a:r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664363" y="3058084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8D438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350" name="Shape 1350"/>
            <p:cNvSpPr/>
            <p:nvPr/>
          </p:nvSpPr>
          <p:spPr>
            <a:xfrm>
              <a:off x="3789796" y="3048753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B3C6E7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351" name="Shape 1351"/>
            <p:cNvSpPr/>
            <p:nvPr/>
          </p:nvSpPr>
          <p:spPr>
            <a:xfrm>
              <a:off x="4885437" y="3041165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C55A1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214922" y="3422664"/>
              <a:ext cx="3228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1등급 고려 청자                                          LV1</a:t>
              </a:r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147478" y="4442326"/>
              <a:ext cx="3390900" cy="257100"/>
            </a:xfrm>
            <a:prstGeom prst="roundRect">
              <a:avLst>
                <a:gd fmla="val 0" name="adj"/>
              </a:avLst>
            </a:prstGeom>
            <a:solidFill>
              <a:srgbClr val="525252"/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212605" y="4453805"/>
              <a:ext cx="1160999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1등급 MAX</a:t>
              </a: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LV.5</a:t>
              </a:r>
            </a:p>
          </p:txBody>
        </p:sp>
        <p:sp>
          <p:nvSpPr>
            <p:cNvPr id="1355" name="Shape 1355"/>
            <p:cNvSpPr/>
            <p:nvPr/>
          </p:nvSpPr>
          <p:spPr>
            <a:xfrm>
              <a:off x="4314050" y="4445942"/>
              <a:ext cx="1205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◀      LV 1     ▶</a:t>
              </a:r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180142" y="825673"/>
              <a:ext cx="1834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LV1. 쌍사자 장식 팔지</a:t>
              </a:r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464148" y="1881780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455852" y="1950180"/>
              <a:ext cx="1270199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donga.com/photo/news/200804/200804050094.jpg" id="1359" name="Shape 13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01553" y="1223966"/>
              <a:ext cx="978600" cy="98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0" name="Shape 1360"/>
            <p:cNvSpPr/>
            <p:nvPr/>
          </p:nvSpPr>
          <p:spPr>
            <a:xfrm>
              <a:off x="4068669" y="2228391"/>
              <a:ext cx="599100" cy="174000"/>
            </a:xfrm>
            <a:prstGeom prst="roundRect">
              <a:avLst>
                <a:gd fmla="val 23505" name="adj"/>
              </a:avLst>
            </a:prstGeom>
            <a:solidFill>
              <a:schemeClr val="lt1">
                <a:alpha val="20000"/>
              </a:schemeClr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Shape 1361"/>
            <p:cNvSpPr/>
            <p:nvPr/>
          </p:nvSpPr>
          <p:spPr>
            <a:xfrm>
              <a:off x="4187100" y="2184133"/>
              <a:ext cx="388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1/1</a:t>
              </a:r>
            </a:p>
          </p:txBody>
        </p:sp>
        <p:sp>
          <p:nvSpPr>
            <p:cNvPr id="1362" name="Shape 1362"/>
            <p:cNvSpPr/>
            <p:nvPr/>
          </p:nvSpPr>
          <p:spPr>
            <a:xfrm>
              <a:off x="4053648" y="1648391"/>
              <a:ext cx="621600" cy="57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Shape 1363"/>
            <p:cNvSpPr/>
            <p:nvPr/>
          </p:nvSpPr>
          <p:spPr>
            <a:xfrm>
              <a:off x="4085546" y="1674278"/>
              <a:ext cx="564900" cy="524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4" name="Shape 136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60226" y="1668799"/>
              <a:ext cx="609600" cy="52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5" name="Shape 1365"/>
            <p:cNvSpPr/>
            <p:nvPr/>
          </p:nvSpPr>
          <p:spPr>
            <a:xfrm>
              <a:off x="4790246" y="2222122"/>
              <a:ext cx="599100" cy="174000"/>
            </a:xfrm>
            <a:prstGeom prst="roundRect">
              <a:avLst>
                <a:gd fmla="val 23505" name="adj"/>
              </a:avLst>
            </a:prstGeom>
            <a:solidFill>
              <a:schemeClr val="lt1">
                <a:alpha val="20000"/>
              </a:schemeClr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Shape 1366"/>
            <p:cNvSpPr/>
            <p:nvPr/>
          </p:nvSpPr>
          <p:spPr>
            <a:xfrm>
              <a:off x="4908678" y="2177864"/>
              <a:ext cx="388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1/0</a:t>
              </a:r>
            </a:p>
          </p:txBody>
        </p:sp>
        <p:sp>
          <p:nvSpPr>
            <p:cNvPr id="1367" name="Shape 1367"/>
            <p:cNvSpPr/>
            <p:nvPr/>
          </p:nvSpPr>
          <p:spPr>
            <a:xfrm>
              <a:off x="4775226" y="1642122"/>
              <a:ext cx="621600" cy="57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Shape 1368"/>
            <p:cNvSpPr/>
            <p:nvPr/>
          </p:nvSpPr>
          <p:spPr>
            <a:xfrm>
              <a:off x="4807123" y="1668009"/>
              <a:ext cx="564900" cy="524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9" name="Shape 136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81803" y="1662530"/>
              <a:ext cx="609600" cy="52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0" name="Shape 1370"/>
            <p:cNvSpPr/>
            <p:nvPr/>
          </p:nvSpPr>
          <p:spPr>
            <a:xfrm>
              <a:off x="4070746" y="1401526"/>
              <a:ext cx="599100" cy="174000"/>
            </a:xfrm>
            <a:prstGeom prst="roundRect">
              <a:avLst>
                <a:gd fmla="val 23505" name="adj"/>
              </a:avLst>
            </a:prstGeom>
            <a:solidFill>
              <a:schemeClr val="lt1">
                <a:alpha val="20000"/>
              </a:schemeClr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Shape 1371"/>
            <p:cNvSpPr/>
            <p:nvPr/>
          </p:nvSpPr>
          <p:spPr>
            <a:xfrm>
              <a:off x="4189178" y="1357269"/>
              <a:ext cx="388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1/1</a:t>
              </a:r>
            </a:p>
          </p:txBody>
        </p:sp>
        <p:sp>
          <p:nvSpPr>
            <p:cNvPr id="1372" name="Shape 1372"/>
            <p:cNvSpPr/>
            <p:nvPr/>
          </p:nvSpPr>
          <p:spPr>
            <a:xfrm>
              <a:off x="4055726" y="821526"/>
              <a:ext cx="621600" cy="57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Shape 1373"/>
            <p:cNvSpPr/>
            <p:nvPr/>
          </p:nvSpPr>
          <p:spPr>
            <a:xfrm>
              <a:off x="4087623" y="847415"/>
              <a:ext cx="564900" cy="524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4" name="Shape 137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62303" y="841934"/>
              <a:ext cx="609600" cy="52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5" name="Shape 1375"/>
            <p:cNvSpPr/>
            <p:nvPr/>
          </p:nvSpPr>
          <p:spPr>
            <a:xfrm>
              <a:off x="4792325" y="1395258"/>
              <a:ext cx="599100" cy="174000"/>
            </a:xfrm>
            <a:prstGeom prst="roundRect">
              <a:avLst>
                <a:gd fmla="val 23505" name="adj"/>
              </a:avLst>
            </a:prstGeom>
            <a:solidFill>
              <a:schemeClr val="lt1">
                <a:alpha val="20000"/>
              </a:schemeClr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Shape 1376"/>
            <p:cNvSpPr/>
            <p:nvPr/>
          </p:nvSpPr>
          <p:spPr>
            <a:xfrm>
              <a:off x="4910755" y="1351000"/>
              <a:ext cx="388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1/1</a:t>
              </a:r>
            </a:p>
          </p:txBody>
        </p:sp>
        <p:sp>
          <p:nvSpPr>
            <p:cNvPr id="1377" name="Shape 1377"/>
            <p:cNvSpPr/>
            <p:nvPr/>
          </p:nvSpPr>
          <p:spPr>
            <a:xfrm>
              <a:off x="4777305" y="815258"/>
              <a:ext cx="621600" cy="57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Shape 1378"/>
            <p:cNvSpPr/>
            <p:nvPr/>
          </p:nvSpPr>
          <p:spPr>
            <a:xfrm>
              <a:off x="4809201" y="841145"/>
              <a:ext cx="564900" cy="524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9" name="Shape 137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83882" y="835666"/>
              <a:ext cx="609600" cy="524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0" name="Shape 1380"/>
          <p:cNvSpPr/>
          <p:nvPr/>
        </p:nvSpPr>
        <p:spPr>
          <a:xfrm>
            <a:off x="7771479" y="3077789"/>
            <a:ext cx="4956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Shape 1381"/>
          <p:cNvSpPr/>
          <p:nvPr/>
        </p:nvSpPr>
        <p:spPr>
          <a:xfrm>
            <a:off x="7693154" y="1116816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Shape 1382"/>
          <p:cNvSpPr/>
          <p:nvPr/>
        </p:nvSpPr>
        <p:spPr>
          <a:xfrm>
            <a:off x="8415790" y="872966"/>
            <a:ext cx="3200100" cy="7752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유물 조각은 자동으로 등록 되어지게 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유물 조</a:t>
            </a:r>
          </a:p>
        </p:txBody>
      </p:sp>
      <p:sp>
        <p:nvSpPr>
          <p:cNvPr id="1383" name="Shape 1383"/>
          <p:cNvSpPr/>
          <p:nvPr/>
        </p:nvSpPr>
        <p:spPr>
          <a:xfrm>
            <a:off x="3658891" y="5412366"/>
            <a:ext cx="2510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Shape 1384"/>
          <p:cNvSpPr/>
          <p:nvPr/>
        </p:nvSpPr>
        <p:spPr>
          <a:xfrm rot="-1448769">
            <a:off x="7545987" y="2227060"/>
            <a:ext cx="893255" cy="223184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Shape 1385"/>
          <p:cNvSpPr/>
          <p:nvPr/>
        </p:nvSpPr>
        <p:spPr>
          <a:xfrm>
            <a:off x="8409196" y="1701922"/>
            <a:ext cx="3200100" cy="7752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복원에 필요한 유물 조각 개수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Shape 1386"/>
          <p:cNvSpPr/>
          <p:nvPr/>
        </p:nvSpPr>
        <p:spPr>
          <a:xfrm>
            <a:off x="8365696" y="4327942"/>
            <a:ext cx="3520200" cy="8676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 버튼을 클릭 하여 해당 등급에 레벨 정보를 확인 할 수 있습니다(초기에는 1레벨로 처리 하도록 합니다)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 상태에서 좌측 화살표를 클릭 시 LV 30 정보를 보여주도록 합니다</a:t>
            </a:r>
          </a:p>
        </p:txBody>
      </p:sp>
      <p:sp>
        <p:nvSpPr>
          <p:cNvPr id="1387" name="Shape 1387"/>
          <p:cNvSpPr/>
          <p:nvPr/>
        </p:nvSpPr>
        <p:spPr>
          <a:xfrm>
            <a:off x="7843282" y="4672107"/>
            <a:ext cx="4956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Shape 1393"/>
          <p:cNvSpPr txBox="1"/>
          <p:nvPr/>
        </p:nvSpPr>
        <p:spPr>
          <a:xfrm>
            <a:off x="584420" y="667910"/>
            <a:ext cx="3325200" cy="2862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조각 선택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조각을 선택하여 유물 조각이 있으면 등록되어진 조각을 교체 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조각은 자동으로 1차 적으로 등록 되어지고 이후 교체를 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조각은 자신이 보유 하고 있는 조각 중 가장 높은 등급의 조각을 우선으로 등록 하게 되어집니다.</a:t>
            </a:r>
          </a:p>
        </p:txBody>
      </p:sp>
      <p:sp>
        <p:nvSpPr>
          <p:cNvPr id="1394" name="Shape 1394"/>
          <p:cNvSpPr/>
          <p:nvPr/>
        </p:nvSpPr>
        <p:spPr>
          <a:xfrm>
            <a:off x="215538" y="142595"/>
            <a:ext cx="306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복원소_유물 조각 선택</a:t>
            </a:r>
          </a:p>
        </p:txBody>
      </p:sp>
      <p:grpSp>
        <p:nvGrpSpPr>
          <p:cNvPr id="1395" name="Shape 1395"/>
          <p:cNvGrpSpPr/>
          <p:nvPr/>
        </p:nvGrpSpPr>
        <p:grpSpPr>
          <a:xfrm>
            <a:off x="4355471" y="423393"/>
            <a:ext cx="3487725" cy="6034306"/>
            <a:chOff x="2106007" y="209981"/>
            <a:chExt cx="3487725" cy="6034306"/>
          </a:xfrm>
        </p:grpSpPr>
        <p:sp>
          <p:nvSpPr>
            <p:cNvPr id="1396" name="Shape 1396"/>
            <p:cNvSpPr/>
            <p:nvPr/>
          </p:nvSpPr>
          <p:spPr>
            <a:xfrm>
              <a:off x="2106007" y="230187"/>
              <a:ext cx="3461100" cy="6014100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153747" y="5790935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159567" y="280714"/>
              <a:ext cx="3380700" cy="338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 복원</a:t>
              </a:r>
            </a:p>
          </p:txBody>
        </p:sp>
        <p:cxnSp>
          <p:nvCxnSpPr>
            <p:cNvPr id="1399" name="Shape 1399"/>
            <p:cNvCxnSpPr/>
            <p:nvPr/>
          </p:nvCxnSpPr>
          <p:spPr>
            <a:xfrm>
              <a:off x="2115340" y="5720398"/>
              <a:ext cx="3461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400" name="Shape 1400"/>
            <p:cNvSpPr/>
            <p:nvPr/>
          </p:nvSpPr>
          <p:spPr>
            <a:xfrm>
              <a:off x="3141183" y="5809835"/>
              <a:ext cx="1595700" cy="378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 복원</a:t>
              </a:r>
            </a:p>
          </p:txBody>
        </p:sp>
        <p:pic>
          <p:nvPicPr>
            <p:cNvPr id="1401" name="Shape 14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03532" y="209981"/>
              <a:ext cx="490200" cy="479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02" name="Shape 1402"/>
            <p:cNvGrpSpPr/>
            <p:nvPr/>
          </p:nvGrpSpPr>
          <p:grpSpPr>
            <a:xfrm>
              <a:off x="4010585" y="5151867"/>
              <a:ext cx="1505846" cy="279152"/>
              <a:chOff x="10129621" y="4685451"/>
              <a:chExt cx="1505846" cy="279152"/>
            </a:xfrm>
          </p:grpSpPr>
          <p:sp>
            <p:nvSpPr>
              <p:cNvPr id="1403" name="Shape 1403"/>
              <p:cNvSpPr/>
              <p:nvPr/>
            </p:nvSpPr>
            <p:spPr>
              <a:xfrm>
                <a:off x="10509678" y="4687703"/>
                <a:ext cx="8034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00:25:20</a:t>
                </a:r>
              </a:p>
            </p:txBody>
          </p:sp>
          <p:sp>
            <p:nvSpPr>
              <p:cNvPr id="1404" name="Shape 1404"/>
              <p:cNvSpPr/>
              <p:nvPr/>
            </p:nvSpPr>
            <p:spPr>
              <a:xfrm>
                <a:off x="10245267" y="4715792"/>
                <a:ext cx="1390200" cy="226800"/>
              </a:xfrm>
              <a:prstGeom prst="roundRect">
                <a:avLst>
                  <a:gd fmla="val 16667" name="adj"/>
                </a:avLst>
              </a:prstGeom>
              <a:solidFill>
                <a:schemeClr val="lt1">
                  <a:alpha val="35690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1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05" name="Shape 140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1194441">
                <a:off x="10164738" y="4704859"/>
                <a:ext cx="155066" cy="2329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06" name="Shape 1406"/>
            <p:cNvSpPr/>
            <p:nvPr/>
          </p:nvSpPr>
          <p:spPr>
            <a:xfrm>
              <a:off x="2660977" y="5437078"/>
              <a:ext cx="2919299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유물 등급에 따라 복원 시간은 변경 되어집니다.</a:t>
              </a: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170848" y="692308"/>
              <a:ext cx="3345900" cy="2048400"/>
            </a:xfrm>
            <a:prstGeom prst="roundRect">
              <a:avLst>
                <a:gd fmla="val 3442" name="adj"/>
              </a:avLst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153747" y="2856624"/>
              <a:ext cx="3386400" cy="1691700"/>
            </a:xfrm>
            <a:prstGeom prst="roundRect">
              <a:avLst>
                <a:gd fmla="val 4424" name="adj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539567" y="3844512"/>
              <a:ext cx="782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1~5레벨</a:t>
              </a:r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216171" y="3644582"/>
              <a:ext cx="2336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보병 공격력 증가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기병 공격력 증가           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건물건축 속도 가속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과학연구 속도 가속</a:t>
              </a:r>
            </a:p>
          </p:txBody>
        </p:sp>
        <p:sp>
          <p:nvSpPr>
            <p:cNvPr id="1411" name="Shape 1411"/>
            <p:cNvSpPr/>
            <p:nvPr/>
          </p:nvSpPr>
          <p:spPr>
            <a:xfrm>
              <a:off x="4825455" y="3626764"/>
              <a:ext cx="6399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A8D08C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A8D08C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A8D08C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A8D08C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957805" y="2811806"/>
              <a:ext cx="1788599" cy="554099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221686" y="2615569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28575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664575" y="2650682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204817" y="2663177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1등급</a:t>
              </a:r>
            </a:p>
          </p:txBody>
        </p:sp>
        <p:sp>
          <p:nvSpPr>
            <p:cNvPr id="1416" name="Shape 1416"/>
            <p:cNvSpPr/>
            <p:nvPr/>
          </p:nvSpPr>
          <p:spPr>
            <a:xfrm>
              <a:off x="3326853" y="2613222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Shape 1417"/>
            <p:cNvSpPr/>
            <p:nvPr/>
          </p:nvSpPr>
          <p:spPr>
            <a:xfrm>
              <a:off x="3309983" y="2660830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2등급</a:t>
              </a:r>
            </a:p>
          </p:txBody>
        </p:sp>
        <p:sp>
          <p:nvSpPr>
            <p:cNvPr id="1418" name="Shape 1418"/>
            <p:cNvSpPr/>
            <p:nvPr/>
          </p:nvSpPr>
          <p:spPr>
            <a:xfrm>
              <a:off x="3775007" y="2651499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F7CAA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419" name="Shape 1419"/>
            <p:cNvSpPr/>
            <p:nvPr/>
          </p:nvSpPr>
          <p:spPr>
            <a:xfrm>
              <a:off x="4433337" y="2609551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Shape 1420"/>
            <p:cNvSpPr/>
            <p:nvPr/>
          </p:nvSpPr>
          <p:spPr>
            <a:xfrm>
              <a:off x="4416467" y="2657159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3등급</a:t>
              </a:r>
            </a:p>
          </p:txBody>
        </p:sp>
        <p:sp>
          <p:nvSpPr>
            <p:cNvPr id="1421" name="Shape 1421"/>
            <p:cNvSpPr/>
            <p:nvPr/>
          </p:nvSpPr>
          <p:spPr>
            <a:xfrm>
              <a:off x="4876132" y="2645014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216208" y="3020736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199339" y="3068344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4등급</a:t>
              </a:r>
            </a:p>
          </p:txBody>
        </p:sp>
        <p:sp>
          <p:nvSpPr>
            <p:cNvPr id="1424" name="Shape 1424"/>
            <p:cNvSpPr/>
            <p:nvPr/>
          </p:nvSpPr>
          <p:spPr>
            <a:xfrm>
              <a:off x="3330705" y="3018389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Shape 1425"/>
            <p:cNvSpPr/>
            <p:nvPr/>
          </p:nvSpPr>
          <p:spPr>
            <a:xfrm>
              <a:off x="3313835" y="3065997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5등급</a:t>
              </a:r>
            </a:p>
          </p:txBody>
        </p:sp>
        <p:sp>
          <p:nvSpPr>
            <p:cNvPr id="1426" name="Shape 1426"/>
            <p:cNvSpPr/>
            <p:nvPr/>
          </p:nvSpPr>
          <p:spPr>
            <a:xfrm>
              <a:off x="4437189" y="3014718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Shape 1427"/>
            <p:cNvSpPr/>
            <p:nvPr/>
          </p:nvSpPr>
          <p:spPr>
            <a:xfrm>
              <a:off x="4420319" y="3062326"/>
              <a:ext cx="511800" cy="24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6등급</a:t>
              </a:r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664363" y="3058084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8D438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429" name="Shape 1429"/>
            <p:cNvSpPr/>
            <p:nvPr/>
          </p:nvSpPr>
          <p:spPr>
            <a:xfrm>
              <a:off x="3789796" y="3048753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B3C6E7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430" name="Shape 1430"/>
            <p:cNvSpPr/>
            <p:nvPr/>
          </p:nvSpPr>
          <p:spPr>
            <a:xfrm>
              <a:off x="4885437" y="3041165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C55A1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214922" y="3422664"/>
              <a:ext cx="3228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1등급 고려 청자                                          LV1</a:t>
              </a:r>
            </a:p>
          </p:txBody>
        </p:sp>
        <p:sp>
          <p:nvSpPr>
            <p:cNvPr id="1432" name="Shape 1432"/>
            <p:cNvSpPr/>
            <p:nvPr/>
          </p:nvSpPr>
          <p:spPr>
            <a:xfrm>
              <a:off x="2147478" y="4442326"/>
              <a:ext cx="3390900" cy="257100"/>
            </a:xfrm>
            <a:prstGeom prst="roundRect">
              <a:avLst>
                <a:gd fmla="val 0" name="adj"/>
              </a:avLst>
            </a:prstGeom>
            <a:solidFill>
              <a:srgbClr val="525252"/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Shape 1433"/>
            <p:cNvSpPr/>
            <p:nvPr/>
          </p:nvSpPr>
          <p:spPr>
            <a:xfrm>
              <a:off x="2212605" y="4453805"/>
              <a:ext cx="1160999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1등급 MAX</a:t>
              </a: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LV.5</a:t>
              </a:r>
            </a:p>
          </p:txBody>
        </p:sp>
        <p:sp>
          <p:nvSpPr>
            <p:cNvPr id="1434" name="Shape 1434"/>
            <p:cNvSpPr/>
            <p:nvPr/>
          </p:nvSpPr>
          <p:spPr>
            <a:xfrm>
              <a:off x="4314050" y="4445942"/>
              <a:ext cx="1205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◀      LV 1     ▶</a:t>
              </a:r>
            </a:p>
          </p:txBody>
        </p:sp>
        <p:sp>
          <p:nvSpPr>
            <p:cNvPr id="1435" name="Shape 1435"/>
            <p:cNvSpPr/>
            <p:nvPr/>
          </p:nvSpPr>
          <p:spPr>
            <a:xfrm>
              <a:off x="2180142" y="825673"/>
              <a:ext cx="1834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LV1. 쌍사자 장식 팔지</a:t>
              </a:r>
            </a:p>
          </p:txBody>
        </p:sp>
        <p:sp>
          <p:nvSpPr>
            <p:cNvPr id="1436" name="Shape 1436"/>
            <p:cNvSpPr/>
            <p:nvPr/>
          </p:nvSpPr>
          <p:spPr>
            <a:xfrm>
              <a:off x="2464148" y="1881780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Shape 1437"/>
            <p:cNvSpPr/>
            <p:nvPr/>
          </p:nvSpPr>
          <p:spPr>
            <a:xfrm>
              <a:off x="2455852" y="1950180"/>
              <a:ext cx="1270199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donga.com/photo/news/200804/200804050094.jpg" id="1438" name="Shape 14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01553" y="1223966"/>
              <a:ext cx="978600" cy="98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9" name="Shape 1439"/>
            <p:cNvSpPr/>
            <p:nvPr/>
          </p:nvSpPr>
          <p:spPr>
            <a:xfrm>
              <a:off x="4068669" y="2228391"/>
              <a:ext cx="599100" cy="174000"/>
            </a:xfrm>
            <a:prstGeom prst="roundRect">
              <a:avLst>
                <a:gd fmla="val 23505" name="adj"/>
              </a:avLst>
            </a:prstGeom>
            <a:solidFill>
              <a:schemeClr val="lt1">
                <a:alpha val="20000"/>
              </a:schemeClr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Shape 1440"/>
            <p:cNvSpPr/>
            <p:nvPr/>
          </p:nvSpPr>
          <p:spPr>
            <a:xfrm>
              <a:off x="4187100" y="2184133"/>
              <a:ext cx="388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1/1</a:t>
              </a:r>
            </a:p>
          </p:txBody>
        </p:sp>
        <p:sp>
          <p:nvSpPr>
            <p:cNvPr id="1441" name="Shape 1441"/>
            <p:cNvSpPr/>
            <p:nvPr/>
          </p:nvSpPr>
          <p:spPr>
            <a:xfrm>
              <a:off x="4053648" y="1648391"/>
              <a:ext cx="621600" cy="57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Shape 1442"/>
            <p:cNvSpPr/>
            <p:nvPr/>
          </p:nvSpPr>
          <p:spPr>
            <a:xfrm>
              <a:off x="4085546" y="1674278"/>
              <a:ext cx="564900" cy="524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43" name="Shape 14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60226" y="1668799"/>
              <a:ext cx="609600" cy="52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4" name="Shape 1444"/>
            <p:cNvSpPr/>
            <p:nvPr/>
          </p:nvSpPr>
          <p:spPr>
            <a:xfrm>
              <a:off x="4790246" y="2222122"/>
              <a:ext cx="599100" cy="174000"/>
            </a:xfrm>
            <a:prstGeom prst="roundRect">
              <a:avLst>
                <a:gd fmla="val 23505" name="adj"/>
              </a:avLst>
            </a:prstGeom>
            <a:solidFill>
              <a:schemeClr val="lt1">
                <a:alpha val="20000"/>
              </a:schemeClr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Shape 1445"/>
            <p:cNvSpPr/>
            <p:nvPr/>
          </p:nvSpPr>
          <p:spPr>
            <a:xfrm>
              <a:off x="4908678" y="2177864"/>
              <a:ext cx="388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1/0</a:t>
              </a:r>
            </a:p>
          </p:txBody>
        </p:sp>
        <p:sp>
          <p:nvSpPr>
            <p:cNvPr id="1446" name="Shape 1446"/>
            <p:cNvSpPr/>
            <p:nvPr/>
          </p:nvSpPr>
          <p:spPr>
            <a:xfrm>
              <a:off x="4775226" y="1642122"/>
              <a:ext cx="621600" cy="57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Shape 1447"/>
            <p:cNvSpPr/>
            <p:nvPr/>
          </p:nvSpPr>
          <p:spPr>
            <a:xfrm>
              <a:off x="4807123" y="1668009"/>
              <a:ext cx="564900" cy="524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48" name="Shape 144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81803" y="1662530"/>
              <a:ext cx="609600" cy="52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9" name="Shape 1449"/>
            <p:cNvSpPr/>
            <p:nvPr/>
          </p:nvSpPr>
          <p:spPr>
            <a:xfrm>
              <a:off x="4070746" y="1401526"/>
              <a:ext cx="599100" cy="174000"/>
            </a:xfrm>
            <a:prstGeom prst="roundRect">
              <a:avLst>
                <a:gd fmla="val 23505" name="adj"/>
              </a:avLst>
            </a:prstGeom>
            <a:solidFill>
              <a:schemeClr val="lt1">
                <a:alpha val="20000"/>
              </a:schemeClr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Shape 1450"/>
            <p:cNvSpPr/>
            <p:nvPr/>
          </p:nvSpPr>
          <p:spPr>
            <a:xfrm>
              <a:off x="4189178" y="1357269"/>
              <a:ext cx="388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1/1</a:t>
              </a:r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055726" y="821526"/>
              <a:ext cx="621600" cy="57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087623" y="847415"/>
              <a:ext cx="564900" cy="524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53" name="Shape 14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62303" y="841934"/>
              <a:ext cx="609600" cy="52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4" name="Shape 1454"/>
            <p:cNvSpPr/>
            <p:nvPr/>
          </p:nvSpPr>
          <p:spPr>
            <a:xfrm>
              <a:off x="4792325" y="1395258"/>
              <a:ext cx="599100" cy="174000"/>
            </a:xfrm>
            <a:prstGeom prst="roundRect">
              <a:avLst>
                <a:gd fmla="val 23505" name="adj"/>
              </a:avLst>
            </a:prstGeom>
            <a:solidFill>
              <a:schemeClr val="lt1">
                <a:alpha val="20000"/>
              </a:schemeClr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910755" y="1351000"/>
              <a:ext cx="388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1/1</a:t>
              </a:r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777305" y="815258"/>
              <a:ext cx="621600" cy="57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809201" y="841145"/>
              <a:ext cx="564900" cy="524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58" name="Shape 14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83882" y="835666"/>
              <a:ext cx="609600" cy="524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9" name="Shape 1459"/>
          <p:cNvSpPr/>
          <p:nvPr/>
        </p:nvSpPr>
        <p:spPr>
          <a:xfrm>
            <a:off x="7693154" y="1327128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Shape 1460"/>
          <p:cNvSpPr/>
          <p:nvPr/>
        </p:nvSpPr>
        <p:spPr>
          <a:xfrm>
            <a:off x="8415790" y="1357599"/>
            <a:ext cx="3200100" cy="7752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조각을 선택 시 조각 등급을 선택 하는 팝업이 호출 되어집니다.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(팝업을 호출한 상태라 팝업 뒤에 검은색 판 처리 하지 않습니다)</a:t>
            </a:r>
          </a:p>
        </p:txBody>
      </p:sp>
      <p:grpSp>
        <p:nvGrpSpPr>
          <p:cNvPr id="1461" name="Shape 1461"/>
          <p:cNvGrpSpPr/>
          <p:nvPr/>
        </p:nvGrpSpPr>
        <p:grpSpPr>
          <a:xfrm>
            <a:off x="5059292" y="2685865"/>
            <a:ext cx="2231100" cy="1478530"/>
            <a:chOff x="8709842" y="3390103"/>
            <a:chExt cx="2231100" cy="1478530"/>
          </a:xfrm>
        </p:grpSpPr>
        <p:sp>
          <p:nvSpPr>
            <p:cNvPr id="1462" name="Shape 1462"/>
            <p:cNvSpPr/>
            <p:nvPr/>
          </p:nvSpPr>
          <p:spPr>
            <a:xfrm>
              <a:off x="8709842" y="3390103"/>
              <a:ext cx="2231100" cy="1467900"/>
            </a:xfrm>
            <a:prstGeom prst="roundRect">
              <a:avLst>
                <a:gd fmla="val 3199" name="adj"/>
              </a:avLst>
            </a:prstGeom>
            <a:solidFill>
              <a:schemeClr val="dk1"/>
            </a:solidFill>
            <a:ln cap="flat" cmpd="sng" w="2857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63" name="Shape 146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443085" y="3649073"/>
              <a:ext cx="670500" cy="57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4" name="Shape 1464"/>
            <p:cNvSpPr/>
            <p:nvPr/>
          </p:nvSpPr>
          <p:spPr>
            <a:xfrm>
              <a:off x="9603565" y="4079576"/>
              <a:ext cx="435900" cy="114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4742" y="0"/>
                  </a:lnTo>
                  <a:cubicBezTo>
                    <a:pt x="117645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7645" y="120000"/>
                    <a:pt x="114742" y="120000"/>
                  </a:cubicBezTo>
                  <a:lnTo>
                    <a:pt x="24245" y="120000"/>
                  </a:lnTo>
                  <a:close/>
                </a:path>
              </a:pathLst>
            </a:custGeom>
            <a:solidFill>
              <a:schemeClr val="dk1">
                <a:alpha val="3882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Shape 1465"/>
            <p:cNvSpPr/>
            <p:nvPr/>
          </p:nvSpPr>
          <p:spPr>
            <a:xfrm>
              <a:off x="9723031" y="4038362"/>
              <a:ext cx="405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1466" name="Shape 146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109278" y="3640889"/>
              <a:ext cx="670500" cy="57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7" name="Shape 1467"/>
            <p:cNvSpPr/>
            <p:nvPr/>
          </p:nvSpPr>
          <p:spPr>
            <a:xfrm>
              <a:off x="10242327" y="4071392"/>
              <a:ext cx="435900" cy="114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4742" y="0"/>
                  </a:lnTo>
                  <a:cubicBezTo>
                    <a:pt x="117645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7645" y="120000"/>
                    <a:pt x="114742" y="120000"/>
                  </a:cubicBezTo>
                  <a:lnTo>
                    <a:pt x="24245" y="120000"/>
                  </a:lnTo>
                  <a:close/>
                </a:path>
              </a:pathLst>
            </a:custGeom>
            <a:solidFill>
              <a:schemeClr val="dk1">
                <a:alpha val="3882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Shape 1468"/>
            <p:cNvSpPr/>
            <p:nvPr/>
          </p:nvSpPr>
          <p:spPr>
            <a:xfrm>
              <a:off x="10361792" y="4030178"/>
              <a:ext cx="405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1469" name="Shape 146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811884" y="4233044"/>
              <a:ext cx="670500" cy="57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0" name="Shape 1470"/>
            <p:cNvSpPr/>
            <p:nvPr/>
          </p:nvSpPr>
          <p:spPr>
            <a:xfrm>
              <a:off x="8954077" y="4663548"/>
              <a:ext cx="435900" cy="114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4742" y="0"/>
                  </a:lnTo>
                  <a:cubicBezTo>
                    <a:pt x="117645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7645" y="120000"/>
                    <a:pt x="114742" y="120000"/>
                  </a:cubicBezTo>
                  <a:lnTo>
                    <a:pt x="24245" y="120000"/>
                  </a:lnTo>
                  <a:close/>
                </a:path>
              </a:pathLst>
            </a:custGeom>
            <a:solidFill>
              <a:schemeClr val="dk1">
                <a:alpha val="3882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Shape 1471"/>
            <p:cNvSpPr/>
            <p:nvPr/>
          </p:nvSpPr>
          <p:spPr>
            <a:xfrm>
              <a:off x="9073542" y="4622333"/>
              <a:ext cx="405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1472" name="Shape 147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9470743" y="4225242"/>
              <a:ext cx="670500" cy="57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3" name="Shape 1473"/>
            <p:cNvSpPr/>
            <p:nvPr/>
          </p:nvSpPr>
          <p:spPr>
            <a:xfrm>
              <a:off x="9612936" y="4655744"/>
              <a:ext cx="435900" cy="114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4742" y="0"/>
                  </a:lnTo>
                  <a:cubicBezTo>
                    <a:pt x="117645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7645" y="120000"/>
                    <a:pt x="114742" y="120000"/>
                  </a:cubicBezTo>
                  <a:lnTo>
                    <a:pt x="24245" y="120000"/>
                  </a:lnTo>
                  <a:close/>
                </a:path>
              </a:pathLst>
            </a:custGeom>
            <a:solidFill>
              <a:schemeClr val="dk1">
                <a:alpha val="3882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Shape 1474"/>
            <p:cNvSpPr/>
            <p:nvPr/>
          </p:nvSpPr>
          <p:spPr>
            <a:xfrm>
              <a:off x="9732402" y="4614530"/>
              <a:ext cx="405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1475" name="Shape 147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0129603" y="4227682"/>
              <a:ext cx="670500" cy="57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6" name="Shape 1476"/>
            <p:cNvSpPr/>
            <p:nvPr/>
          </p:nvSpPr>
          <p:spPr>
            <a:xfrm>
              <a:off x="10271796" y="4639898"/>
              <a:ext cx="435900" cy="114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4742" y="0"/>
                  </a:lnTo>
                  <a:cubicBezTo>
                    <a:pt x="117645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7645" y="120000"/>
                    <a:pt x="114742" y="120000"/>
                  </a:cubicBezTo>
                  <a:lnTo>
                    <a:pt x="24245" y="120000"/>
                  </a:lnTo>
                  <a:close/>
                </a:path>
              </a:pathLst>
            </a:custGeom>
            <a:solidFill>
              <a:schemeClr val="dk1">
                <a:alpha val="3882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Shape 1477"/>
            <p:cNvSpPr/>
            <p:nvPr/>
          </p:nvSpPr>
          <p:spPr>
            <a:xfrm>
              <a:off x="10391261" y="4598683"/>
              <a:ext cx="405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1478" name="Shape 147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795304" y="3656667"/>
              <a:ext cx="670500" cy="57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9" name="Shape 1479"/>
            <p:cNvSpPr/>
            <p:nvPr/>
          </p:nvSpPr>
          <p:spPr>
            <a:xfrm>
              <a:off x="8891778" y="4087169"/>
              <a:ext cx="435900" cy="114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4742" y="0"/>
                  </a:lnTo>
                  <a:cubicBezTo>
                    <a:pt x="117645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7645" y="120000"/>
                    <a:pt x="114742" y="120000"/>
                  </a:cubicBezTo>
                  <a:lnTo>
                    <a:pt x="24245" y="120000"/>
                  </a:lnTo>
                  <a:close/>
                </a:path>
              </a:pathLst>
            </a:custGeom>
            <a:solidFill>
              <a:schemeClr val="dk1">
                <a:alpha val="3882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Shape 1480"/>
            <p:cNvSpPr/>
            <p:nvPr/>
          </p:nvSpPr>
          <p:spPr>
            <a:xfrm>
              <a:off x="9011242" y="4045955"/>
              <a:ext cx="405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1481" name="Shape 1481"/>
            <p:cNvSpPr/>
            <p:nvPr/>
          </p:nvSpPr>
          <p:spPr>
            <a:xfrm>
              <a:off x="9304729" y="3399682"/>
              <a:ext cx="1044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조각 등급 선택</a:t>
              </a:r>
            </a:p>
          </p:txBody>
        </p:sp>
        <p:cxnSp>
          <p:nvCxnSpPr>
            <p:cNvPr id="1482" name="Shape 1482"/>
            <p:cNvCxnSpPr/>
            <p:nvPr/>
          </p:nvCxnSpPr>
          <p:spPr>
            <a:xfrm>
              <a:off x="8903446" y="3639410"/>
              <a:ext cx="1843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1483" name="Shape 1483"/>
          <p:cNvSpPr/>
          <p:nvPr/>
        </p:nvSpPr>
        <p:spPr>
          <a:xfrm>
            <a:off x="7722825" y="2119791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Shape 1484"/>
          <p:cNvSpPr/>
          <p:nvPr/>
        </p:nvSpPr>
        <p:spPr>
          <a:xfrm>
            <a:off x="8418029" y="2165248"/>
            <a:ext cx="3200100" cy="13026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조각을 변경 시 교체 하는 연출이 들어가게 되어집니다.(조각이 이동 하는 처리)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조각을 변경 시에도 조각 선택 창은 닫히지 않습니다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팝업을 제외한 화면을 터치 시 팝업창이 닫히도록 처리 합니다.</a:t>
            </a:r>
          </a:p>
        </p:txBody>
      </p:sp>
      <p:sp>
        <p:nvSpPr>
          <p:cNvPr id="1485" name="Shape 1485"/>
          <p:cNvSpPr/>
          <p:nvPr/>
        </p:nvSpPr>
        <p:spPr>
          <a:xfrm>
            <a:off x="6644404" y="839273"/>
            <a:ext cx="17115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Shape 1486"/>
          <p:cNvSpPr/>
          <p:nvPr/>
        </p:nvSpPr>
        <p:spPr>
          <a:xfrm>
            <a:off x="6484376" y="901203"/>
            <a:ext cx="301800" cy="23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Shape 1487"/>
          <p:cNvSpPr/>
          <p:nvPr/>
        </p:nvSpPr>
        <p:spPr>
          <a:xfrm>
            <a:off x="8412221" y="521291"/>
            <a:ext cx="3200100" cy="7752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 한 조각의 위치에 화살표를 위치 해두도록 합니다.(화살표 상/하 이동 연출)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Shape 1492"/>
          <p:cNvSpPr txBox="1"/>
          <p:nvPr/>
        </p:nvSpPr>
        <p:spPr>
          <a:xfrm>
            <a:off x="584420" y="667910"/>
            <a:ext cx="33252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진행 중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진행 중 상태에서는 유물 조각은 선택이 불가능 해집니다.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진행 중 즉시 복원 버튼을 눌러 유물을 바로 복원 진행 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1차 연출 : 조각이 유물에 들어가는 연출 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2차 연출 : 등급이 결정 되어지는 연출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3차 연출 : 등급에 따른 시간이 결정 되어지는 연출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복원을 진행 하고 있는 계속 적인 연출이 필요.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Shape 1493"/>
          <p:cNvSpPr/>
          <p:nvPr/>
        </p:nvSpPr>
        <p:spPr>
          <a:xfrm>
            <a:off x="215538" y="142595"/>
            <a:ext cx="337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복원소_유물 복원 진행 중</a:t>
            </a:r>
          </a:p>
        </p:txBody>
      </p:sp>
      <p:sp>
        <p:nvSpPr>
          <p:cNvPr id="1494" name="Shape 1494"/>
          <p:cNvSpPr/>
          <p:nvPr/>
        </p:nvSpPr>
        <p:spPr>
          <a:xfrm>
            <a:off x="8436128" y="1556158"/>
            <a:ext cx="3200100" cy="437399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복원을 진행 하고 있는 연출이 나오게 되어집니다.</a:t>
            </a:r>
          </a:p>
        </p:txBody>
      </p:sp>
      <p:sp>
        <p:nvSpPr>
          <p:cNvPr id="1495" name="Shape 1495"/>
          <p:cNvSpPr/>
          <p:nvPr/>
        </p:nvSpPr>
        <p:spPr>
          <a:xfrm>
            <a:off x="8475181" y="2725600"/>
            <a:ext cx="3200100" cy="9378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복원 진행 시 등급을 결정 하는 연출이 먼저 나오게 되어지고 이후 복원 연출이 계속 진행 하게 되어짐.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결정 되어진 등급만 활성화 나머지는 비활성화 처리 하도록 하여 다른 등급은 누를 수 없게 처리</a:t>
            </a:r>
          </a:p>
        </p:txBody>
      </p:sp>
      <p:sp>
        <p:nvSpPr>
          <p:cNvPr id="1496" name="Shape 1496"/>
          <p:cNvSpPr/>
          <p:nvPr/>
        </p:nvSpPr>
        <p:spPr>
          <a:xfrm>
            <a:off x="8439389" y="5071476"/>
            <a:ext cx="3200100" cy="7737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유물 복원 남은 시간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유물 복원 남은 시간이 줄어 들수록 게이지가 상승 하게 되어집니다.(총 시간 하고 남은 시간을 사용하여 게이지 표현)</a:t>
            </a:r>
          </a:p>
        </p:txBody>
      </p:sp>
      <p:sp>
        <p:nvSpPr>
          <p:cNvPr id="1497" name="Shape 1497"/>
          <p:cNvSpPr/>
          <p:nvPr/>
        </p:nvSpPr>
        <p:spPr>
          <a:xfrm>
            <a:off x="8371968" y="5955471"/>
            <a:ext cx="3200100" cy="640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즉시 복원 버튼을 통해서 바로 유물을 획득 할 수 있습니다.(남은 시간에 따라 크라운 비용은 변경 되어집니다)</a:t>
            </a:r>
          </a:p>
        </p:txBody>
      </p:sp>
      <p:sp>
        <p:nvSpPr>
          <p:cNvPr id="1498" name="Shape 1498"/>
          <p:cNvSpPr/>
          <p:nvPr/>
        </p:nvSpPr>
        <p:spPr>
          <a:xfrm>
            <a:off x="4355471" y="443599"/>
            <a:ext cx="3461100" cy="6014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Shape 1499"/>
          <p:cNvSpPr/>
          <p:nvPr/>
        </p:nvSpPr>
        <p:spPr>
          <a:xfrm>
            <a:off x="4403210" y="6004348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500" name="Shape 1500"/>
          <p:cNvSpPr/>
          <p:nvPr/>
        </p:nvSpPr>
        <p:spPr>
          <a:xfrm>
            <a:off x="4409032" y="494127"/>
            <a:ext cx="3380700" cy="33809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</a:t>
            </a:r>
          </a:p>
        </p:txBody>
      </p:sp>
      <p:cxnSp>
        <p:nvCxnSpPr>
          <p:cNvPr id="1501" name="Shape 1501"/>
          <p:cNvCxnSpPr/>
          <p:nvPr/>
        </p:nvCxnSpPr>
        <p:spPr>
          <a:xfrm>
            <a:off x="4364803" y="5933810"/>
            <a:ext cx="3461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502" name="Shape 15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2996" y="423393"/>
            <a:ext cx="490200" cy="4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Shape 1503"/>
          <p:cNvSpPr/>
          <p:nvPr/>
        </p:nvSpPr>
        <p:spPr>
          <a:xfrm>
            <a:off x="4420312" y="905721"/>
            <a:ext cx="3345899" cy="2048400"/>
          </a:xfrm>
          <a:prstGeom prst="roundRect">
            <a:avLst>
              <a:gd fmla="val 3442" name="adj"/>
            </a:avLst>
          </a:prstGeom>
          <a:solidFill>
            <a:srgbClr val="3A383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Shape 1504"/>
          <p:cNvSpPr/>
          <p:nvPr/>
        </p:nvSpPr>
        <p:spPr>
          <a:xfrm>
            <a:off x="4403210" y="3070036"/>
            <a:ext cx="3386400" cy="1691700"/>
          </a:xfrm>
          <a:prstGeom prst="roundRect">
            <a:avLst>
              <a:gd fmla="val 4424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Shape 1505"/>
          <p:cNvSpPr/>
          <p:nvPr/>
        </p:nvSpPr>
        <p:spPr>
          <a:xfrm>
            <a:off x="4789032" y="4057925"/>
            <a:ext cx="782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1~5레벨</a:t>
            </a:r>
          </a:p>
        </p:txBody>
      </p:sp>
      <p:sp>
        <p:nvSpPr>
          <p:cNvPr id="1506" name="Shape 1506"/>
          <p:cNvSpPr/>
          <p:nvPr/>
        </p:nvSpPr>
        <p:spPr>
          <a:xfrm>
            <a:off x="4465635" y="3857994"/>
            <a:ext cx="233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건물건축 속도 가속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과학연구 속도 가속</a:t>
            </a:r>
          </a:p>
        </p:txBody>
      </p:sp>
      <p:sp>
        <p:nvSpPr>
          <p:cNvPr id="1507" name="Shape 1507"/>
          <p:cNvSpPr/>
          <p:nvPr/>
        </p:nvSpPr>
        <p:spPr>
          <a:xfrm>
            <a:off x="7074918" y="3840178"/>
            <a:ext cx="63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Shape 1508"/>
          <p:cNvSpPr/>
          <p:nvPr/>
        </p:nvSpPr>
        <p:spPr>
          <a:xfrm>
            <a:off x="5207269" y="3025218"/>
            <a:ext cx="1788600" cy="554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Shape 1509"/>
          <p:cNvSpPr/>
          <p:nvPr/>
        </p:nvSpPr>
        <p:spPr>
          <a:xfrm>
            <a:off x="4471151" y="2828983"/>
            <a:ext cx="1022700" cy="341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Shape 1510"/>
          <p:cNvSpPr/>
          <p:nvPr/>
        </p:nvSpPr>
        <p:spPr>
          <a:xfrm>
            <a:off x="4914039" y="2864094"/>
            <a:ext cx="551700" cy="2712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0.00%</a:t>
            </a:r>
          </a:p>
        </p:txBody>
      </p:sp>
      <p:sp>
        <p:nvSpPr>
          <p:cNvPr id="1511" name="Shape 1511"/>
          <p:cNvSpPr/>
          <p:nvPr/>
        </p:nvSpPr>
        <p:spPr>
          <a:xfrm>
            <a:off x="4454282" y="2876591"/>
            <a:ext cx="51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1등급</a:t>
            </a:r>
          </a:p>
        </p:txBody>
      </p:sp>
      <p:sp>
        <p:nvSpPr>
          <p:cNvPr id="1512" name="Shape 1512"/>
          <p:cNvSpPr/>
          <p:nvPr/>
        </p:nvSpPr>
        <p:spPr>
          <a:xfrm>
            <a:off x="5576317" y="2826634"/>
            <a:ext cx="1022700" cy="341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rgbClr val="EDEDE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Shape 1513"/>
          <p:cNvSpPr/>
          <p:nvPr/>
        </p:nvSpPr>
        <p:spPr>
          <a:xfrm>
            <a:off x="5559448" y="2874242"/>
            <a:ext cx="51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2등급</a:t>
            </a:r>
          </a:p>
        </p:txBody>
      </p:sp>
      <p:sp>
        <p:nvSpPr>
          <p:cNvPr id="1514" name="Shape 1514"/>
          <p:cNvSpPr/>
          <p:nvPr/>
        </p:nvSpPr>
        <p:spPr>
          <a:xfrm>
            <a:off x="6024471" y="2864911"/>
            <a:ext cx="551700" cy="271200"/>
          </a:xfrm>
          <a:prstGeom prst="roundRect">
            <a:avLst>
              <a:gd fmla="val 16667" name="adj"/>
            </a:avLst>
          </a:prstGeom>
          <a:solidFill>
            <a:srgbClr val="F7CAAC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0.00%</a:t>
            </a:r>
          </a:p>
        </p:txBody>
      </p:sp>
      <p:sp>
        <p:nvSpPr>
          <p:cNvPr id="1515" name="Shape 1515"/>
          <p:cNvSpPr/>
          <p:nvPr/>
        </p:nvSpPr>
        <p:spPr>
          <a:xfrm>
            <a:off x="6682800" y="2822965"/>
            <a:ext cx="1022700" cy="341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rgbClr val="EDEDE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Shape 1516"/>
          <p:cNvSpPr/>
          <p:nvPr/>
        </p:nvSpPr>
        <p:spPr>
          <a:xfrm>
            <a:off x="6665932" y="2870573"/>
            <a:ext cx="51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3등급</a:t>
            </a:r>
          </a:p>
        </p:txBody>
      </p:sp>
      <p:sp>
        <p:nvSpPr>
          <p:cNvPr id="1517" name="Shape 1517"/>
          <p:cNvSpPr/>
          <p:nvPr/>
        </p:nvSpPr>
        <p:spPr>
          <a:xfrm>
            <a:off x="7125596" y="2858426"/>
            <a:ext cx="551700" cy="2712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0.00%</a:t>
            </a:r>
          </a:p>
        </p:txBody>
      </p:sp>
      <p:sp>
        <p:nvSpPr>
          <p:cNvPr id="1518" name="Shape 1518"/>
          <p:cNvSpPr/>
          <p:nvPr/>
        </p:nvSpPr>
        <p:spPr>
          <a:xfrm>
            <a:off x="4465671" y="3234150"/>
            <a:ext cx="1022700" cy="341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rgbClr val="EDEDE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Shape 1519"/>
          <p:cNvSpPr/>
          <p:nvPr/>
        </p:nvSpPr>
        <p:spPr>
          <a:xfrm>
            <a:off x="4448803" y="3281757"/>
            <a:ext cx="51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4등급</a:t>
            </a:r>
          </a:p>
        </p:txBody>
      </p:sp>
      <p:sp>
        <p:nvSpPr>
          <p:cNvPr id="1520" name="Shape 1520"/>
          <p:cNvSpPr/>
          <p:nvPr/>
        </p:nvSpPr>
        <p:spPr>
          <a:xfrm>
            <a:off x="5580169" y="3231801"/>
            <a:ext cx="1022700" cy="34169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rgbClr val="EDEDE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Shape 1521"/>
          <p:cNvSpPr/>
          <p:nvPr/>
        </p:nvSpPr>
        <p:spPr>
          <a:xfrm>
            <a:off x="5563300" y="3279410"/>
            <a:ext cx="51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5등급</a:t>
            </a:r>
          </a:p>
        </p:txBody>
      </p:sp>
      <p:sp>
        <p:nvSpPr>
          <p:cNvPr id="1522" name="Shape 1522"/>
          <p:cNvSpPr/>
          <p:nvPr/>
        </p:nvSpPr>
        <p:spPr>
          <a:xfrm>
            <a:off x="4913826" y="3271498"/>
            <a:ext cx="551700" cy="271200"/>
          </a:xfrm>
          <a:prstGeom prst="roundRect">
            <a:avLst>
              <a:gd fmla="val 16667" name="adj"/>
            </a:avLst>
          </a:prstGeom>
          <a:solidFill>
            <a:srgbClr val="8D438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0.00%</a:t>
            </a:r>
          </a:p>
        </p:txBody>
      </p:sp>
      <p:sp>
        <p:nvSpPr>
          <p:cNvPr id="1523" name="Shape 1523"/>
          <p:cNvSpPr/>
          <p:nvPr/>
        </p:nvSpPr>
        <p:spPr>
          <a:xfrm>
            <a:off x="6039260" y="3262166"/>
            <a:ext cx="551700" cy="271199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0.00%</a:t>
            </a:r>
          </a:p>
        </p:txBody>
      </p:sp>
      <p:sp>
        <p:nvSpPr>
          <p:cNvPr id="1524" name="Shape 1524"/>
          <p:cNvSpPr/>
          <p:nvPr/>
        </p:nvSpPr>
        <p:spPr>
          <a:xfrm>
            <a:off x="4464385" y="3636078"/>
            <a:ext cx="3228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1등급 고려 청자                                          LV1</a:t>
            </a:r>
          </a:p>
        </p:txBody>
      </p:sp>
      <p:sp>
        <p:nvSpPr>
          <p:cNvPr id="1525" name="Shape 1525"/>
          <p:cNvSpPr/>
          <p:nvPr/>
        </p:nvSpPr>
        <p:spPr>
          <a:xfrm>
            <a:off x="4396942" y="4655739"/>
            <a:ext cx="3390900" cy="257100"/>
          </a:xfrm>
          <a:prstGeom prst="roundRect">
            <a:avLst>
              <a:gd fmla="val 0" name="adj"/>
            </a:avLst>
          </a:prstGeom>
          <a:solidFill>
            <a:srgbClr val="525252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Shape 1526"/>
          <p:cNvSpPr/>
          <p:nvPr/>
        </p:nvSpPr>
        <p:spPr>
          <a:xfrm>
            <a:off x="4462069" y="4667217"/>
            <a:ext cx="1161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1등급 MAX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LV.5</a:t>
            </a:r>
          </a:p>
        </p:txBody>
      </p:sp>
      <p:sp>
        <p:nvSpPr>
          <p:cNvPr id="1527" name="Shape 1527"/>
          <p:cNvSpPr/>
          <p:nvPr/>
        </p:nvSpPr>
        <p:spPr>
          <a:xfrm>
            <a:off x="6563514" y="4659355"/>
            <a:ext cx="120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◀      LV 1     ▶</a:t>
            </a:r>
          </a:p>
        </p:txBody>
      </p:sp>
      <p:sp>
        <p:nvSpPr>
          <p:cNvPr id="1528" name="Shape 1528"/>
          <p:cNvSpPr/>
          <p:nvPr/>
        </p:nvSpPr>
        <p:spPr>
          <a:xfrm>
            <a:off x="4429607" y="1039086"/>
            <a:ext cx="1834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LV1. 쌍사자 장식 팔지</a:t>
            </a:r>
          </a:p>
        </p:txBody>
      </p:sp>
      <p:sp>
        <p:nvSpPr>
          <p:cNvPr id="1529" name="Shape 1529"/>
          <p:cNvSpPr/>
          <p:nvPr/>
        </p:nvSpPr>
        <p:spPr>
          <a:xfrm>
            <a:off x="4713612" y="2095192"/>
            <a:ext cx="1270200" cy="411000"/>
          </a:xfrm>
          <a:prstGeom prst="ellipse">
            <a:avLst/>
          </a:prstGeom>
          <a:noFill/>
          <a:ln cap="flat" cmpd="sng" w="12700">
            <a:solidFill>
              <a:srgbClr val="B3C6E7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Shape 1530"/>
          <p:cNvSpPr/>
          <p:nvPr/>
        </p:nvSpPr>
        <p:spPr>
          <a:xfrm>
            <a:off x="4705317" y="2163592"/>
            <a:ext cx="1270200" cy="411000"/>
          </a:xfrm>
          <a:prstGeom prst="ellipse">
            <a:avLst/>
          </a:prstGeom>
          <a:noFill/>
          <a:ln cap="flat" cmpd="sng" w="12700">
            <a:solidFill>
              <a:srgbClr val="B3C6E7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Shape 1531"/>
          <p:cNvSpPr/>
          <p:nvPr/>
        </p:nvSpPr>
        <p:spPr>
          <a:xfrm>
            <a:off x="6318132" y="2441803"/>
            <a:ext cx="599100" cy="174000"/>
          </a:xfrm>
          <a:prstGeom prst="roundRect">
            <a:avLst>
              <a:gd fmla="val 23505" name="adj"/>
            </a:avLst>
          </a:prstGeom>
          <a:solidFill>
            <a:schemeClr val="lt1">
              <a:alpha val="20000"/>
            </a:schemeClr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Shape 1532"/>
          <p:cNvSpPr/>
          <p:nvPr/>
        </p:nvSpPr>
        <p:spPr>
          <a:xfrm>
            <a:off x="6436564" y="2397546"/>
            <a:ext cx="38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1/1</a:t>
            </a:r>
          </a:p>
        </p:txBody>
      </p:sp>
      <p:sp>
        <p:nvSpPr>
          <p:cNvPr id="1533" name="Shape 1533"/>
          <p:cNvSpPr/>
          <p:nvPr/>
        </p:nvSpPr>
        <p:spPr>
          <a:xfrm>
            <a:off x="6303112" y="1861803"/>
            <a:ext cx="621600" cy="576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Shape 1534"/>
          <p:cNvSpPr/>
          <p:nvPr/>
        </p:nvSpPr>
        <p:spPr>
          <a:xfrm>
            <a:off x="6335010" y="1887691"/>
            <a:ext cx="564900" cy="524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5" name="Shape 15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9689" y="1882211"/>
            <a:ext cx="609600" cy="5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Shape 1536"/>
          <p:cNvSpPr/>
          <p:nvPr/>
        </p:nvSpPr>
        <p:spPr>
          <a:xfrm>
            <a:off x="7039710" y="2435534"/>
            <a:ext cx="599100" cy="174000"/>
          </a:xfrm>
          <a:prstGeom prst="roundRect">
            <a:avLst>
              <a:gd fmla="val 23505" name="adj"/>
            </a:avLst>
          </a:prstGeom>
          <a:solidFill>
            <a:schemeClr val="lt1">
              <a:alpha val="20000"/>
            </a:schemeClr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Shape 1537"/>
          <p:cNvSpPr/>
          <p:nvPr/>
        </p:nvSpPr>
        <p:spPr>
          <a:xfrm>
            <a:off x="7158142" y="2391276"/>
            <a:ext cx="38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1/0</a:t>
            </a:r>
          </a:p>
        </p:txBody>
      </p:sp>
      <p:sp>
        <p:nvSpPr>
          <p:cNvPr id="1538" name="Shape 1538"/>
          <p:cNvSpPr/>
          <p:nvPr/>
        </p:nvSpPr>
        <p:spPr>
          <a:xfrm>
            <a:off x="7024690" y="1855534"/>
            <a:ext cx="621600" cy="576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Shape 1539"/>
          <p:cNvSpPr/>
          <p:nvPr/>
        </p:nvSpPr>
        <p:spPr>
          <a:xfrm>
            <a:off x="7056588" y="1881423"/>
            <a:ext cx="564900" cy="524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0" name="Shape 15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1267" y="1875942"/>
            <a:ext cx="609600" cy="5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Shape 1541"/>
          <p:cNvSpPr/>
          <p:nvPr/>
        </p:nvSpPr>
        <p:spPr>
          <a:xfrm>
            <a:off x="6320210" y="1614940"/>
            <a:ext cx="599100" cy="173999"/>
          </a:xfrm>
          <a:prstGeom prst="roundRect">
            <a:avLst>
              <a:gd fmla="val 23505" name="adj"/>
            </a:avLst>
          </a:prstGeom>
          <a:solidFill>
            <a:schemeClr val="lt1">
              <a:alpha val="20000"/>
            </a:schemeClr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Shape 1542"/>
          <p:cNvSpPr/>
          <p:nvPr/>
        </p:nvSpPr>
        <p:spPr>
          <a:xfrm>
            <a:off x="6438642" y="1570682"/>
            <a:ext cx="38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1/1</a:t>
            </a:r>
          </a:p>
        </p:txBody>
      </p:sp>
      <p:sp>
        <p:nvSpPr>
          <p:cNvPr id="1543" name="Shape 1543"/>
          <p:cNvSpPr/>
          <p:nvPr/>
        </p:nvSpPr>
        <p:spPr>
          <a:xfrm>
            <a:off x="6305191" y="1034940"/>
            <a:ext cx="621600" cy="576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Shape 1544"/>
          <p:cNvSpPr/>
          <p:nvPr/>
        </p:nvSpPr>
        <p:spPr>
          <a:xfrm>
            <a:off x="6337087" y="1060828"/>
            <a:ext cx="564900" cy="524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5" name="Shape 15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1767" y="1055348"/>
            <a:ext cx="609600" cy="5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Shape 1546"/>
          <p:cNvSpPr/>
          <p:nvPr/>
        </p:nvSpPr>
        <p:spPr>
          <a:xfrm>
            <a:off x="7041789" y="1608670"/>
            <a:ext cx="599100" cy="174000"/>
          </a:xfrm>
          <a:prstGeom prst="roundRect">
            <a:avLst>
              <a:gd fmla="val 23505" name="adj"/>
            </a:avLst>
          </a:prstGeom>
          <a:solidFill>
            <a:schemeClr val="lt1">
              <a:alpha val="20000"/>
            </a:schemeClr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Shape 1547"/>
          <p:cNvSpPr/>
          <p:nvPr/>
        </p:nvSpPr>
        <p:spPr>
          <a:xfrm>
            <a:off x="7160220" y="1564412"/>
            <a:ext cx="388200" cy="24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1/1</a:t>
            </a:r>
          </a:p>
        </p:txBody>
      </p:sp>
      <p:sp>
        <p:nvSpPr>
          <p:cNvPr id="1548" name="Shape 1548"/>
          <p:cNvSpPr/>
          <p:nvPr/>
        </p:nvSpPr>
        <p:spPr>
          <a:xfrm>
            <a:off x="7026768" y="1028670"/>
            <a:ext cx="621600" cy="576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Shape 1549"/>
          <p:cNvSpPr/>
          <p:nvPr/>
        </p:nvSpPr>
        <p:spPr>
          <a:xfrm>
            <a:off x="7058665" y="1054558"/>
            <a:ext cx="564900" cy="524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0" name="Shape 15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3346" y="1049079"/>
            <a:ext cx="609600" cy="5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Shape 1551"/>
          <p:cNvSpPr/>
          <p:nvPr/>
        </p:nvSpPr>
        <p:spPr>
          <a:xfrm>
            <a:off x="4808060" y="5580375"/>
            <a:ext cx="2707500" cy="141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Shape 1552"/>
          <p:cNvSpPr/>
          <p:nvPr/>
        </p:nvSpPr>
        <p:spPr>
          <a:xfrm>
            <a:off x="4828164" y="5586605"/>
            <a:ext cx="1681200" cy="128100"/>
          </a:xfrm>
          <a:prstGeom prst="roundRect">
            <a:avLst>
              <a:gd fmla="val 16667" name="adj"/>
            </a:avLst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3" name="Shape 15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195890">
            <a:off x="4731131" y="5495520"/>
            <a:ext cx="170726" cy="256230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Shape 1554"/>
          <p:cNvSpPr/>
          <p:nvPr/>
        </p:nvSpPr>
        <p:spPr>
          <a:xfrm>
            <a:off x="5757753" y="5512587"/>
            <a:ext cx="69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00:25:20</a:t>
            </a:r>
          </a:p>
        </p:txBody>
      </p:sp>
      <p:sp>
        <p:nvSpPr>
          <p:cNvPr id="1555" name="Shape 1555"/>
          <p:cNvSpPr/>
          <p:nvPr/>
        </p:nvSpPr>
        <p:spPr>
          <a:xfrm>
            <a:off x="5056471" y="5332873"/>
            <a:ext cx="1927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복원을 진행 중 입니다…..</a:t>
            </a:r>
          </a:p>
        </p:txBody>
      </p:sp>
      <p:sp>
        <p:nvSpPr>
          <p:cNvPr id="1556" name="Shape 1556"/>
          <p:cNvSpPr/>
          <p:nvPr/>
        </p:nvSpPr>
        <p:spPr>
          <a:xfrm>
            <a:off x="5395233" y="6012108"/>
            <a:ext cx="1595700" cy="37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20000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복원</a:t>
            </a:r>
          </a:p>
        </p:txBody>
      </p:sp>
      <p:pic>
        <p:nvPicPr>
          <p:cNvPr id="1557" name="Shape 15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01096" y="6054955"/>
            <a:ext cx="303900" cy="3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Shape 1558"/>
          <p:cNvSpPr/>
          <p:nvPr/>
        </p:nvSpPr>
        <p:spPr>
          <a:xfrm>
            <a:off x="7727485" y="1684058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Shape 1559"/>
          <p:cNvSpPr/>
          <p:nvPr/>
        </p:nvSpPr>
        <p:spPr>
          <a:xfrm>
            <a:off x="7724399" y="3111382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Shape 1560"/>
          <p:cNvSpPr/>
          <p:nvPr/>
        </p:nvSpPr>
        <p:spPr>
          <a:xfrm>
            <a:off x="7716753" y="5371083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Shape 1561"/>
          <p:cNvSpPr/>
          <p:nvPr/>
        </p:nvSpPr>
        <p:spPr>
          <a:xfrm>
            <a:off x="7649332" y="6132060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Shape 1562"/>
          <p:cNvSpPr/>
          <p:nvPr/>
        </p:nvSpPr>
        <p:spPr>
          <a:xfrm>
            <a:off x="4464669" y="2823526"/>
            <a:ext cx="1060200" cy="360000"/>
          </a:xfrm>
          <a:prstGeom prst="roundRect">
            <a:avLst>
              <a:gd fmla="val 7237" name="adj"/>
            </a:avLst>
          </a:prstGeom>
          <a:solidFill>
            <a:schemeClr val="dk1">
              <a:alpha val="75690"/>
            </a:schemeClr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Shape 1563"/>
          <p:cNvSpPr/>
          <p:nvPr/>
        </p:nvSpPr>
        <p:spPr>
          <a:xfrm>
            <a:off x="6686653" y="3228132"/>
            <a:ext cx="1022700" cy="341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rgbClr val="EDEDE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Shape 1564"/>
          <p:cNvSpPr/>
          <p:nvPr/>
        </p:nvSpPr>
        <p:spPr>
          <a:xfrm>
            <a:off x="6669784" y="3275740"/>
            <a:ext cx="51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6등급</a:t>
            </a:r>
          </a:p>
        </p:txBody>
      </p:sp>
      <p:sp>
        <p:nvSpPr>
          <p:cNvPr id="1565" name="Shape 1565"/>
          <p:cNvSpPr/>
          <p:nvPr/>
        </p:nvSpPr>
        <p:spPr>
          <a:xfrm>
            <a:off x="7134900" y="3254577"/>
            <a:ext cx="551700" cy="271199"/>
          </a:xfrm>
          <a:prstGeom prst="roundRect">
            <a:avLst>
              <a:gd fmla="val 16667" name="adj"/>
            </a:avLst>
          </a:prstGeom>
          <a:solidFill>
            <a:srgbClr val="C55A1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0.00%</a:t>
            </a:r>
          </a:p>
        </p:txBody>
      </p:sp>
      <p:sp>
        <p:nvSpPr>
          <p:cNvPr id="1566" name="Shape 1566"/>
          <p:cNvSpPr/>
          <p:nvPr/>
        </p:nvSpPr>
        <p:spPr>
          <a:xfrm>
            <a:off x="5558742" y="2821580"/>
            <a:ext cx="1060200" cy="360000"/>
          </a:xfrm>
          <a:prstGeom prst="roundRect">
            <a:avLst>
              <a:gd fmla="val 7237" name="adj"/>
            </a:avLst>
          </a:prstGeom>
          <a:solidFill>
            <a:schemeClr val="dk1">
              <a:alpha val="75690"/>
            </a:schemeClr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Shape 1567"/>
          <p:cNvSpPr/>
          <p:nvPr/>
        </p:nvSpPr>
        <p:spPr>
          <a:xfrm>
            <a:off x="4462364" y="3222525"/>
            <a:ext cx="1060200" cy="360000"/>
          </a:xfrm>
          <a:prstGeom prst="roundRect">
            <a:avLst>
              <a:gd fmla="val 7237" name="adj"/>
            </a:avLst>
          </a:prstGeom>
          <a:solidFill>
            <a:schemeClr val="dk1">
              <a:alpha val="75690"/>
            </a:schemeClr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Shape 1568"/>
          <p:cNvSpPr/>
          <p:nvPr/>
        </p:nvSpPr>
        <p:spPr>
          <a:xfrm>
            <a:off x="5556437" y="3220577"/>
            <a:ext cx="1060199" cy="359999"/>
          </a:xfrm>
          <a:prstGeom prst="roundRect">
            <a:avLst>
              <a:gd fmla="val 7237" name="adj"/>
            </a:avLst>
          </a:prstGeom>
          <a:solidFill>
            <a:schemeClr val="dk1">
              <a:alpha val="75690"/>
            </a:schemeClr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Shape 1569"/>
          <p:cNvSpPr/>
          <p:nvPr/>
        </p:nvSpPr>
        <p:spPr>
          <a:xfrm>
            <a:off x="6678239" y="3227639"/>
            <a:ext cx="1060200" cy="360000"/>
          </a:xfrm>
          <a:prstGeom prst="roundRect">
            <a:avLst>
              <a:gd fmla="val 7237" name="adj"/>
            </a:avLst>
          </a:prstGeom>
          <a:solidFill>
            <a:schemeClr val="dk1">
              <a:alpha val="75690"/>
            </a:schemeClr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1570" name="Shape 15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51017" y="1437379"/>
            <a:ext cx="978600" cy="9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Shape 1571"/>
          <p:cNvSpPr/>
          <p:nvPr/>
        </p:nvSpPr>
        <p:spPr>
          <a:xfrm>
            <a:off x="4720528" y="1361862"/>
            <a:ext cx="1270200" cy="411000"/>
          </a:xfrm>
          <a:prstGeom prst="ellipse">
            <a:avLst/>
          </a:prstGeom>
          <a:noFill/>
          <a:ln cap="flat" cmpd="sng" w="12700">
            <a:solidFill>
              <a:srgbClr val="B3C6E7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Shape 1576"/>
          <p:cNvSpPr txBox="1"/>
          <p:nvPr/>
        </p:nvSpPr>
        <p:spPr>
          <a:xfrm>
            <a:off x="584420" y="667910"/>
            <a:ext cx="33252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즉시 복원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진행 중 상태에서는 유물 조각은 선택이 불가능 해집니다.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진행 중 즉시 복원 버튼을 눌러 유물을 바로 복원 진행 할 수 있습니다.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Shape 1577"/>
          <p:cNvSpPr/>
          <p:nvPr/>
        </p:nvSpPr>
        <p:spPr>
          <a:xfrm>
            <a:off x="215538" y="142595"/>
            <a:ext cx="25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복원소_즉시 복원</a:t>
            </a:r>
          </a:p>
        </p:txBody>
      </p:sp>
      <p:grpSp>
        <p:nvGrpSpPr>
          <p:cNvPr id="1578" name="Shape 1578"/>
          <p:cNvGrpSpPr/>
          <p:nvPr/>
        </p:nvGrpSpPr>
        <p:grpSpPr>
          <a:xfrm>
            <a:off x="8280160" y="3767288"/>
            <a:ext cx="3171899" cy="2052900"/>
            <a:chOff x="4352966" y="1025279"/>
            <a:chExt cx="3171899" cy="2052900"/>
          </a:xfrm>
        </p:grpSpPr>
        <p:sp>
          <p:nvSpPr>
            <p:cNvPr id="1579" name="Shape 1579"/>
            <p:cNvSpPr/>
            <p:nvPr/>
          </p:nvSpPr>
          <p:spPr>
            <a:xfrm>
              <a:off x="4352966" y="1025279"/>
              <a:ext cx="3171899" cy="2052900"/>
            </a:xfrm>
            <a:prstGeom prst="roundRect">
              <a:avLst>
                <a:gd fmla="val 2359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Shape 1580"/>
            <p:cNvSpPr/>
            <p:nvPr/>
          </p:nvSpPr>
          <p:spPr>
            <a:xfrm>
              <a:off x="4403057" y="1465987"/>
              <a:ext cx="3085800" cy="1117200"/>
            </a:xfrm>
            <a:prstGeom prst="roundRect">
              <a:avLst>
                <a:gd fmla="val 10068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 복원을 즉시 완료 하시겠습니까 ?</a:t>
              </a: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유뮬 복원 남은 시간  : 03:10:50</a:t>
              </a: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Shape 1581"/>
            <p:cNvSpPr/>
            <p:nvPr/>
          </p:nvSpPr>
          <p:spPr>
            <a:xfrm>
              <a:off x="4426255" y="1129536"/>
              <a:ext cx="3044699" cy="2766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Shape 1582"/>
            <p:cNvSpPr/>
            <p:nvPr/>
          </p:nvSpPr>
          <p:spPr>
            <a:xfrm>
              <a:off x="4376162" y="1119095"/>
              <a:ext cx="2979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유물 즉시 복원</a:t>
              </a:r>
            </a:p>
          </p:txBody>
        </p:sp>
        <p:grpSp>
          <p:nvGrpSpPr>
            <p:cNvPr id="1583" name="Shape 1583"/>
            <p:cNvGrpSpPr/>
            <p:nvPr/>
          </p:nvGrpSpPr>
          <p:grpSpPr>
            <a:xfrm>
              <a:off x="5086098" y="2645831"/>
              <a:ext cx="1595700" cy="378000"/>
              <a:chOff x="7838903" y="3042738"/>
              <a:chExt cx="1595700" cy="378000"/>
            </a:xfrm>
          </p:grpSpPr>
          <p:sp>
            <p:nvSpPr>
              <p:cNvPr id="1584" name="Shape 1584"/>
              <p:cNvSpPr/>
              <p:nvPr/>
            </p:nvSpPr>
            <p:spPr>
              <a:xfrm>
                <a:off x="7838903" y="3042738"/>
                <a:ext cx="1595700" cy="3780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12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 20000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즉시 완료</a:t>
                </a:r>
              </a:p>
            </p:txBody>
          </p:sp>
          <p:pic>
            <p:nvPicPr>
              <p:cNvPr id="1585" name="Shape 158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890977" y="3085584"/>
                <a:ext cx="303900" cy="303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86" name="Shape 1586"/>
          <p:cNvGrpSpPr/>
          <p:nvPr/>
        </p:nvGrpSpPr>
        <p:grpSpPr>
          <a:xfrm>
            <a:off x="4355471" y="423393"/>
            <a:ext cx="3487724" cy="6034306"/>
            <a:chOff x="4355471" y="423393"/>
            <a:chExt cx="3487724" cy="6034306"/>
          </a:xfrm>
        </p:grpSpPr>
        <p:sp>
          <p:nvSpPr>
            <p:cNvPr id="1587" name="Shape 1587"/>
            <p:cNvSpPr/>
            <p:nvPr/>
          </p:nvSpPr>
          <p:spPr>
            <a:xfrm>
              <a:off x="4355471" y="443599"/>
              <a:ext cx="3461100" cy="6014100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Shape 1588"/>
            <p:cNvSpPr/>
            <p:nvPr/>
          </p:nvSpPr>
          <p:spPr>
            <a:xfrm>
              <a:off x="4403210" y="6004348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1589" name="Shape 1589"/>
            <p:cNvSpPr/>
            <p:nvPr/>
          </p:nvSpPr>
          <p:spPr>
            <a:xfrm>
              <a:off x="4409032" y="494127"/>
              <a:ext cx="3380700" cy="33809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 복원</a:t>
              </a:r>
            </a:p>
          </p:txBody>
        </p:sp>
        <p:cxnSp>
          <p:nvCxnSpPr>
            <p:cNvPr id="1590" name="Shape 1590"/>
            <p:cNvCxnSpPr/>
            <p:nvPr/>
          </p:nvCxnSpPr>
          <p:spPr>
            <a:xfrm>
              <a:off x="4364803" y="5933810"/>
              <a:ext cx="3461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1591" name="Shape 159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52996" y="423393"/>
              <a:ext cx="490200" cy="47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2" name="Shape 1592"/>
            <p:cNvSpPr/>
            <p:nvPr/>
          </p:nvSpPr>
          <p:spPr>
            <a:xfrm>
              <a:off x="4420312" y="905721"/>
              <a:ext cx="3345899" cy="2048400"/>
            </a:xfrm>
            <a:prstGeom prst="roundRect">
              <a:avLst>
                <a:gd fmla="val 3442" name="adj"/>
              </a:avLst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Shape 1593"/>
            <p:cNvSpPr/>
            <p:nvPr/>
          </p:nvSpPr>
          <p:spPr>
            <a:xfrm>
              <a:off x="4403210" y="3070036"/>
              <a:ext cx="3386400" cy="1691700"/>
            </a:xfrm>
            <a:prstGeom prst="roundRect">
              <a:avLst>
                <a:gd fmla="val 4424" name="adj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Shape 1594"/>
            <p:cNvSpPr/>
            <p:nvPr/>
          </p:nvSpPr>
          <p:spPr>
            <a:xfrm>
              <a:off x="4789032" y="4057925"/>
              <a:ext cx="782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1~5레벨</a:t>
              </a:r>
            </a:p>
          </p:txBody>
        </p:sp>
        <p:sp>
          <p:nvSpPr>
            <p:cNvPr id="1595" name="Shape 1595"/>
            <p:cNvSpPr/>
            <p:nvPr/>
          </p:nvSpPr>
          <p:spPr>
            <a:xfrm>
              <a:off x="4465635" y="3857994"/>
              <a:ext cx="2336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보병 공격력 증가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기병 공격력 증가           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건물건축 속도 가속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과학연구 속도 가속</a:t>
              </a:r>
            </a:p>
          </p:txBody>
        </p:sp>
        <p:sp>
          <p:nvSpPr>
            <p:cNvPr id="1596" name="Shape 1596"/>
            <p:cNvSpPr/>
            <p:nvPr/>
          </p:nvSpPr>
          <p:spPr>
            <a:xfrm>
              <a:off x="7074918" y="3840178"/>
              <a:ext cx="6399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A8D08C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A8D08C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A8D08C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A8D08C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207269" y="3025218"/>
              <a:ext cx="1788600" cy="5541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Shape 1598"/>
            <p:cNvSpPr/>
            <p:nvPr/>
          </p:nvSpPr>
          <p:spPr>
            <a:xfrm>
              <a:off x="4471151" y="2828983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28575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Shape 1599"/>
            <p:cNvSpPr/>
            <p:nvPr/>
          </p:nvSpPr>
          <p:spPr>
            <a:xfrm>
              <a:off x="4914039" y="2864094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600" name="Shape 1600"/>
            <p:cNvSpPr/>
            <p:nvPr/>
          </p:nvSpPr>
          <p:spPr>
            <a:xfrm>
              <a:off x="4454282" y="2876591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1등급</a:t>
              </a:r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576317" y="2826634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559448" y="2874242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2등급</a:t>
              </a:r>
            </a:p>
          </p:txBody>
        </p:sp>
        <p:sp>
          <p:nvSpPr>
            <p:cNvPr id="1603" name="Shape 1603"/>
            <p:cNvSpPr/>
            <p:nvPr/>
          </p:nvSpPr>
          <p:spPr>
            <a:xfrm>
              <a:off x="6024471" y="2864911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F7CAA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604" name="Shape 1604"/>
            <p:cNvSpPr/>
            <p:nvPr/>
          </p:nvSpPr>
          <p:spPr>
            <a:xfrm>
              <a:off x="6682800" y="2822965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Shape 1605"/>
            <p:cNvSpPr/>
            <p:nvPr/>
          </p:nvSpPr>
          <p:spPr>
            <a:xfrm>
              <a:off x="6665932" y="2870573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3등급</a:t>
              </a:r>
            </a:p>
          </p:txBody>
        </p:sp>
        <p:sp>
          <p:nvSpPr>
            <p:cNvPr id="1606" name="Shape 1606"/>
            <p:cNvSpPr/>
            <p:nvPr/>
          </p:nvSpPr>
          <p:spPr>
            <a:xfrm>
              <a:off x="7125596" y="2858426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607" name="Shape 1607"/>
            <p:cNvSpPr/>
            <p:nvPr/>
          </p:nvSpPr>
          <p:spPr>
            <a:xfrm>
              <a:off x="4465671" y="3234150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Shape 1608"/>
            <p:cNvSpPr/>
            <p:nvPr/>
          </p:nvSpPr>
          <p:spPr>
            <a:xfrm>
              <a:off x="4448803" y="3281757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4등급</a:t>
              </a:r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580169" y="3231801"/>
              <a:ext cx="1022700" cy="34169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563300" y="3279410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5등급</a:t>
              </a:r>
            </a:p>
          </p:txBody>
        </p:sp>
        <p:sp>
          <p:nvSpPr>
            <p:cNvPr id="1611" name="Shape 1611"/>
            <p:cNvSpPr/>
            <p:nvPr/>
          </p:nvSpPr>
          <p:spPr>
            <a:xfrm>
              <a:off x="6686653" y="3228132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Shape 1612"/>
            <p:cNvSpPr/>
            <p:nvPr/>
          </p:nvSpPr>
          <p:spPr>
            <a:xfrm>
              <a:off x="6669784" y="3275740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6등급</a:t>
              </a:r>
            </a:p>
          </p:txBody>
        </p:sp>
        <p:sp>
          <p:nvSpPr>
            <p:cNvPr id="1613" name="Shape 1613"/>
            <p:cNvSpPr/>
            <p:nvPr/>
          </p:nvSpPr>
          <p:spPr>
            <a:xfrm>
              <a:off x="4913826" y="3271498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8D438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614" name="Shape 1614"/>
            <p:cNvSpPr/>
            <p:nvPr/>
          </p:nvSpPr>
          <p:spPr>
            <a:xfrm>
              <a:off x="6039260" y="3262166"/>
              <a:ext cx="551700" cy="271199"/>
            </a:xfrm>
            <a:prstGeom prst="roundRect">
              <a:avLst>
                <a:gd fmla="val 16667" name="adj"/>
              </a:avLst>
            </a:prstGeom>
            <a:solidFill>
              <a:srgbClr val="B3C6E7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615" name="Shape 1615"/>
            <p:cNvSpPr/>
            <p:nvPr/>
          </p:nvSpPr>
          <p:spPr>
            <a:xfrm>
              <a:off x="7134900" y="3254577"/>
              <a:ext cx="551700" cy="271199"/>
            </a:xfrm>
            <a:prstGeom prst="roundRect">
              <a:avLst>
                <a:gd fmla="val 16667" name="adj"/>
              </a:avLst>
            </a:prstGeom>
            <a:solidFill>
              <a:srgbClr val="C55A1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616" name="Shape 1616"/>
            <p:cNvSpPr/>
            <p:nvPr/>
          </p:nvSpPr>
          <p:spPr>
            <a:xfrm>
              <a:off x="4464385" y="3636078"/>
              <a:ext cx="3228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1등급 고려 청자                                          LV1</a:t>
              </a:r>
            </a:p>
          </p:txBody>
        </p:sp>
        <p:sp>
          <p:nvSpPr>
            <p:cNvPr id="1617" name="Shape 1617"/>
            <p:cNvSpPr/>
            <p:nvPr/>
          </p:nvSpPr>
          <p:spPr>
            <a:xfrm>
              <a:off x="4396942" y="4655739"/>
              <a:ext cx="3390900" cy="257100"/>
            </a:xfrm>
            <a:prstGeom prst="roundRect">
              <a:avLst>
                <a:gd fmla="val 0" name="adj"/>
              </a:avLst>
            </a:prstGeom>
            <a:solidFill>
              <a:srgbClr val="525252"/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Shape 1618"/>
            <p:cNvSpPr/>
            <p:nvPr/>
          </p:nvSpPr>
          <p:spPr>
            <a:xfrm>
              <a:off x="4462069" y="4667217"/>
              <a:ext cx="1161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1등급 MAX</a:t>
              </a: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LV.5</a:t>
              </a:r>
            </a:p>
          </p:txBody>
        </p:sp>
        <p:sp>
          <p:nvSpPr>
            <p:cNvPr id="1619" name="Shape 1619"/>
            <p:cNvSpPr/>
            <p:nvPr/>
          </p:nvSpPr>
          <p:spPr>
            <a:xfrm>
              <a:off x="6563514" y="4659355"/>
              <a:ext cx="1205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◀      LV 1     ▶</a:t>
              </a:r>
            </a:p>
          </p:txBody>
        </p:sp>
        <p:sp>
          <p:nvSpPr>
            <p:cNvPr id="1620" name="Shape 1620"/>
            <p:cNvSpPr/>
            <p:nvPr/>
          </p:nvSpPr>
          <p:spPr>
            <a:xfrm>
              <a:off x="4429607" y="1039086"/>
              <a:ext cx="1834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LV1. 쌍사자 장식 팔지</a:t>
              </a:r>
            </a:p>
          </p:txBody>
        </p:sp>
        <p:sp>
          <p:nvSpPr>
            <p:cNvPr id="1621" name="Shape 1621"/>
            <p:cNvSpPr/>
            <p:nvPr/>
          </p:nvSpPr>
          <p:spPr>
            <a:xfrm>
              <a:off x="4713612" y="2095192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Shape 1622"/>
            <p:cNvSpPr/>
            <p:nvPr/>
          </p:nvSpPr>
          <p:spPr>
            <a:xfrm>
              <a:off x="4705317" y="2163592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donga.com/photo/news/200804/200804050094.jpg" id="1623" name="Shape 16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51017" y="1437379"/>
              <a:ext cx="978600" cy="98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4" name="Shape 1624"/>
            <p:cNvSpPr/>
            <p:nvPr/>
          </p:nvSpPr>
          <p:spPr>
            <a:xfrm>
              <a:off x="6318132" y="2441803"/>
              <a:ext cx="599100" cy="174000"/>
            </a:xfrm>
            <a:prstGeom prst="roundRect">
              <a:avLst>
                <a:gd fmla="val 23505" name="adj"/>
              </a:avLst>
            </a:prstGeom>
            <a:solidFill>
              <a:schemeClr val="lt1">
                <a:alpha val="20000"/>
              </a:schemeClr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Shape 1625"/>
            <p:cNvSpPr/>
            <p:nvPr/>
          </p:nvSpPr>
          <p:spPr>
            <a:xfrm>
              <a:off x="6436564" y="2397546"/>
              <a:ext cx="388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1/1</a:t>
              </a:r>
            </a:p>
          </p:txBody>
        </p:sp>
        <p:sp>
          <p:nvSpPr>
            <p:cNvPr id="1626" name="Shape 1626"/>
            <p:cNvSpPr/>
            <p:nvPr/>
          </p:nvSpPr>
          <p:spPr>
            <a:xfrm>
              <a:off x="6303112" y="1861803"/>
              <a:ext cx="621600" cy="57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Shape 1627"/>
            <p:cNvSpPr/>
            <p:nvPr/>
          </p:nvSpPr>
          <p:spPr>
            <a:xfrm>
              <a:off x="6335010" y="1887691"/>
              <a:ext cx="564900" cy="524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28" name="Shape 16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09689" y="1882211"/>
              <a:ext cx="609600" cy="52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9" name="Shape 1629"/>
            <p:cNvSpPr/>
            <p:nvPr/>
          </p:nvSpPr>
          <p:spPr>
            <a:xfrm>
              <a:off x="7039710" y="2435534"/>
              <a:ext cx="599100" cy="174000"/>
            </a:xfrm>
            <a:prstGeom prst="roundRect">
              <a:avLst>
                <a:gd fmla="val 23505" name="adj"/>
              </a:avLst>
            </a:prstGeom>
            <a:solidFill>
              <a:schemeClr val="lt1">
                <a:alpha val="20000"/>
              </a:schemeClr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Shape 1630"/>
            <p:cNvSpPr/>
            <p:nvPr/>
          </p:nvSpPr>
          <p:spPr>
            <a:xfrm>
              <a:off x="7158142" y="2391276"/>
              <a:ext cx="388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1/0</a:t>
              </a:r>
            </a:p>
          </p:txBody>
        </p:sp>
        <p:sp>
          <p:nvSpPr>
            <p:cNvPr id="1631" name="Shape 1631"/>
            <p:cNvSpPr/>
            <p:nvPr/>
          </p:nvSpPr>
          <p:spPr>
            <a:xfrm>
              <a:off x="7024690" y="1855534"/>
              <a:ext cx="621600" cy="57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Shape 1632"/>
            <p:cNvSpPr/>
            <p:nvPr/>
          </p:nvSpPr>
          <p:spPr>
            <a:xfrm>
              <a:off x="7056588" y="1881423"/>
              <a:ext cx="564900" cy="524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3" name="Shape 16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31267" y="1875942"/>
              <a:ext cx="609600" cy="52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4" name="Shape 1634"/>
            <p:cNvSpPr/>
            <p:nvPr/>
          </p:nvSpPr>
          <p:spPr>
            <a:xfrm>
              <a:off x="6320210" y="1614940"/>
              <a:ext cx="599100" cy="173999"/>
            </a:xfrm>
            <a:prstGeom prst="roundRect">
              <a:avLst>
                <a:gd fmla="val 23505" name="adj"/>
              </a:avLst>
            </a:prstGeom>
            <a:solidFill>
              <a:schemeClr val="lt1">
                <a:alpha val="20000"/>
              </a:schemeClr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Shape 1635"/>
            <p:cNvSpPr/>
            <p:nvPr/>
          </p:nvSpPr>
          <p:spPr>
            <a:xfrm>
              <a:off x="6438642" y="1570682"/>
              <a:ext cx="388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1/1</a:t>
              </a:r>
            </a:p>
          </p:txBody>
        </p:sp>
        <p:sp>
          <p:nvSpPr>
            <p:cNvPr id="1636" name="Shape 1636"/>
            <p:cNvSpPr/>
            <p:nvPr/>
          </p:nvSpPr>
          <p:spPr>
            <a:xfrm>
              <a:off x="6305191" y="1034940"/>
              <a:ext cx="621600" cy="57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Shape 1637"/>
            <p:cNvSpPr/>
            <p:nvPr/>
          </p:nvSpPr>
          <p:spPr>
            <a:xfrm>
              <a:off x="6337087" y="1060828"/>
              <a:ext cx="564900" cy="524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8" name="Shape 16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11767" y="1055348"/>
              <a:ext cx="609600" cy="52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9" name="Shape 1639"/>
            <p:cNvSpPr/>
            <p:nvPr/>
          </p:nvSpPr>
          <p:spPr>
            <a:xfrm>
              <a:off x="7041789" y="1608670"/>
              <a:ext cx="599100" cy="174000"/>
            </a:xfrm>
            <a:prstGeom prst="roundRect">
              <a:avLst>
                <a:gd fmla="val 23505" name="adj"/>
              </a:avLst>
            </a:prstGeom>
            <a:solidFill>
              <a:schemeClr val="lt1">
                <a:alpha val="20000"/>
              </a:schemeClr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Shape 1640"/>
            <p:cNvSpPr/>
            <p:nvPr/>
          </p:nvSpPr>
          <p:spPr>
            <a:xfrm>
              <a:off x="7160220" y="1564412"/>
              <a:ext cx="388200" cy="24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1/1</a:t>
              </a:r>
            </a:p>
          </p:txBody>
        </p:sp>
        <p:sp>
          <p:nvSpPr>
            <p:cNvPr id="1641" name="Shape 1641"/>
            <p:cNvSpPr/>
            <p:nvPr/>
          </p:nvSpPr>
          <p:spPr>
            <a:xfrm>
              <a:off x="7026768" y="1028670"/>
              <a:ext cx="621600" cy="57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Shape 1642"/>
            <p:cNvSpPr/>
            <p:nvPr/>
          </p:nvSpPr>
          <p:spPr>
            <a:xfrm>
              <a:off x="7058665" y="1054558"/>
              <a:ext cx="564900" cy="524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43" name="Shape 16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33346" y="1049079"/>
              <a:ext cx="609600" cy="52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4" name="Shape 1644"/>
            <p:cNvSpPr/>
            <p:nvPr/>
          </p:nvSpPr>
          <p:spPr>
            <a:xfrm>
              <a:off x="4808060" y="5580375"/>
              <a:ext cx="2707500" cy="141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Shape 1645"/>
            <p:cNvSpPr/>
            <p:nvPr/>
          </p:nvSpPr>
          <p:spPr>
            <a:xfrm>
              <a:off x="4828164" y="5586605"/>
              <a:ext cx="1681200" cy="128100"/>
            </a:xfrm>
            <a:prstGeom prst="roundRect">
              <a:avLst>
                <a:gd fmla="val 16667" name="adj"/>
              </a:avLst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46" name="Shape 164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193988">
              <a:off x="4654446" y="5517665"/>
              <a:ext cx="141020" cy="211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7" name="Shape 1647"/>
            <p:cNvSpPr/>
            <p:nvPr/>
          </p:nvSpPr>
          <p:spPr>
            <a:xfrm>
              <a:off x="5757753" y="5521730"/>
              <a:ext cx="694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00:25:20</a:t>
              </a:r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056471" y="5332873"/>
              <a:ext cx="1927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유물 복원을 진행 중 입니다…..</a:t>
              </a:r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395233" y="6012108"/>
              <a:ext cx="1595700" cy="378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20000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즉시 복원</a:t>
              </a:r>
            </a:p>
          </p:txBody>
        </p:sp>
        <p:pic>
          <p:nvPicPr>
            <p:cNvPr id="1650" name="Shape 16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01096" y="6054955"/>
              <a:ext cx="303900" cy="30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1" name="Shape 1651"/>
          <p:cNvSpPr/>
          <p:nvPr/>
        </p:nvSpPr>
        <p:spPr>
          <a:xfrm rot="-1714133">
            <a:off x="7648426" y="5859169"/>
            <a:ext cx="659954" cy="22312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6" name="Shape 1656"/>
          <p:cNvGrpSpPr/>
          <p:nvPr/>
        </p:nvGrpSpPr>
        <p:grpSpPr>
          <a:xfrm>
            <a:off x="4355471" y="423393"/>
            <a:ext cx="3487725" cy="6034306"/>
            <a:chOff x="2106007" y="209981"/>
            <a:chExt cx="3487725" cy="6034306"/>
          </a:xfrm>
        </p:grpSpPr>
        <p:sp>
          <p:nvSpPr>
            <p:cNvPr id="1657" name="Shape 1657"/>
            <p:cNvSpPr/>
            <p:nvPr/>
          </p:nvSpPr>
          <p:spPr>
            <a:xfrm>
              <a:off x="2106007" y="230187"/>
              <a:ext cx="3461100" cy="6014100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Shape 1658"/>
            <p:cNvSpPr/>
            <p:nvPr/>
          </p:nvSpPr>
          <p:spPr>
            <a:xfrm>
              <a:off x="2153747" y="5790935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1659" name="Shape 1659"/>
            <p:cNvSpPr/>
            <p:nvPr/>
          </p:nvSpPr>
          <p:spPr>
            <a:xfrm>
              <a:off x="2159567" y="280714"/>
              <a:ext cx="3380700" cy="338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 복원</a:t>
              </a:r>
            </a:p>
          </p:txBody>
        </p:sp>
        <p:cxnSp>
          <p:nvCxnSpPr>
            <p:cNvPr id="1660" name="Shape 1660"/>
            <p:cNvCxnSpPr/>
            <p:nvPr/>
          </p:nvCxnSpPr>
          <p:spPr>
            <a:xfrm>
              <a:off x="2115340" y="5720398"/>
              <a:ext cx="3461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661" name="Shape 1661"/>
            <p:cNvSpPr/>
            <p:nvPr/>
          </p:nvSpPr>
          <p:spPr>
            <a:xfrm>
              <a:off x="3141183" y="5809835"/>
              <a:ext cx="1595700" cy="378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 복원</a:t>
              </a:r>
            </a:p>
          </p:txBody>
        </p:sp>
        <p:pic>
          <p:nvPicPr>
            <p:cNvPr id="1662" name="Shape 16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03532" y="209981"/>
              <a:ext cx="490200" cy="479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3" name="Shape 1663"/>
            <p:cNvGrpSpPr/>
            <p:nvPr/>
          </p:nvGrpSpPr>
          <p:grpSpPr>
            <a:xfrm>
              <a:off x="4010585" y="5151867"/>
              <a:ext cx="1505846" cy="279152"/>
              <a:chOff x="10129621" y="4685451"/>
              <a:chExt cx="1505846" cy="279152"/>
            </a:xfrm>
          </p:grpSpPr>
          <p:sp>
            <p:nvSpPr>
              <p:cNvPr id="1664" name="Shape 1664"/>
              <p:cNvSpPr/>
              <p:nvPr/>
            </p:nvSpPr>
            <p:spPr>
              <a:xfrm>
                <a:off x="10509678" y="4687703"/>
                <a:ext cx="8034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00:25:20</a:t>
                </a:r>
              </a:p>
            </p:txBody>
          </p:sp>
          <p:sp>
            <p:nvSpPr>
              <p:cNvPr id="1665" name="Shape 1665"/>
              <p:cNvSpPr/>
              <p:nvPr/>
            </p:nvSpPr>
            <p:spPr>
              <a:xfrm>
                <a:off x="10245267" y="4715792"/>
                <a:ext cx="1390200" cy="226800"/>
              </a:xfrm>
              <a:prstGeom prst="roundRect">
                <a:avLst>
                  <a:gd fmla="val 16667" name="adj"/>
                </a:avLst>
              </a:prstGeom>
              <a:solidFill>
                <a:schemeClr val="lt1">
                  <a:alpha val="35690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1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666" name="Shape 166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1194441">
                <a:off x="10164738" y="4704859"/>
                <a:ext cx="155066" cy="2329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67" name="Shape 1667"/>
            <p:cNvSpPr/>
            <p:nvPr/>
          </p:nvSpPr>
          <p:spPr>
            <a:xfrm>
              <a:off x="2660977" y="5437078"/>
              <a:ext cx="2919299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유물 등급에 따라 복원 시간은 변경 되어집니다.</a:t>
              </a:r>
            </a:p>
          </p:txBody>
        </p:sp>
        <p:sp>
          <p:nvSpPr>
            <p:cNvPr id="1668" name="Shape 1668"/>
            <p:cNvSpPr/>
            <p:nvPr/>
          </p:nvSpPr>
          <p:spPr>
            <a:xfrm>
              <a:off x="2170848" y="692308"/>
              <a:ext cx="3345900" cy="2048400"/>
            </a:xfrm>
            <a:prstGeom prst="roundRect">
              <a:avLst>
                <a:gd fmla="val 3442" name="adj"/>
              </a:avLst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Shape 1669"/>
            <p:cNvSpPr/>
            <p:nvPr/>
          </p:nvSpPr>
          <p:spPr>
            <a:xfrm>
              <a:off x="2153747" y="2856624"/>
              <a:ext cx="3386400" cy="1691700"/>
            </a:xfrm>
            <a:prstGeom prst="roundRect">
              <a:avLst>
                <a:gd fmla="val 4424" name="adj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Shape 1670"/>
            <p:cNvSpPr/>
            <p:nvPr/>
          </p:nvSpPr>
          <p:spPr>
            <a:xfrm>
              <a:off x="2539567" y="3844512"/>
              <a:ext cx="782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1~5레벨</a:t>
              </a:r>
            </a:p>
          </p:txBody>
        </p:sp>
        <p:sp>
          <p:nvSpPr>
            <p:cNvPr id="1671" name="Shape 1671"/>
            <p:cNvSpPr/>
            <p:nvPr/>
          </p:nvSpPr>
          <p:spPr>
            <a:xfrm>
              <a:off x="2216171" y="3644582"/>
              <a:ext cx="2336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보병 공격력 증가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기병 공격력 증가           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건물건축 속도 가속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과학연구 속도 가속</a:t>
              </a:r>
            </a:p>
          </p:txBody>
        </p:sp>
        <p:sp>
          <p:nvSpPr>
            <p:cNvPr id="1672" name="Shape 1672"/>
            <p:cNvSpPr/>
            <p:nvPr/>
          </p:nvSpPr>
          <p:spPr>
            <a:xfrm>
              <a:off x="4825455" y="3626764"/>
              <a:ext cx="6399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A8D08C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A8D08C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A8D08C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A8D08C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Shape 1673"/>
            <p:cNvSpPr/>
            <p:nvPr/>
          </p:nvSpPr>
          <p:spPr>
            <a:xfrm>
              <a:off x="2957805" y="2811806"/>
              <a:ext cx="1788599" cy="554099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Shape 1674"/>
            <p:cNvSpPr/>
            <p:nvPr/>
          </p:nvSpPr>
          <p:spPr>
            <a:xfrm>
              <a:off x="2221686" y="2615569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28575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Shape 1675"/>
            <p:cNvSpPr/>
            <p:nvPr/>
          </p:nvSpPr>
          <p:spPr>
            <a:xfrm>
              <a:off x="2664575" y="2650682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676" name="Shape 1676"/>
            <p:cNvSpPr/>
            <p:nvPr/>
          </p:nvSpPr>
          <p:spPr>
            <a:xfrm>
              <a:off x="2204817" y="2663177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1등급</a:t>
              </a:r>
            </a:p>
          </p:txBody>
        </p:sp>
        <p:sp>
          <p:nvSpPr>
            <p:cNvPr id="1677" name="Shape 1677"/>
            <p:cNvSpPr/>
            <p:nvPr/>
          </p:nvSpPr>
          <p:spPr>
            <a:xfrm>
              <a:off x="3326853" y="2613222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Shape 1678"/>
            <p:cNvSpPr/>
            <p:nvPr/>
          </p:nvSpPr>
          <p:spPr>
            <a:xfrm>
              <a:off x="3309983" y="2660830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2등급</a:t>
              </a:r>
            </a:p>
          </p:txBody>
        </p:sp>
        <p:sp>
          <p:nvSpPr>
            <p:cNvPr id="1679" name="Shape 1679"/>
            <p:cNvSpPr/>
            <p:nvPr/>
          </p:nvSpPr>
          <p:spPr>
            <a:xfrm>
              <a:off x="3775007" y="2651499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F7CAA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680" name="Shape 1680"/>
            <p:cNvSpPr/>
            <p:nvPr/>
          </p:nvSpPr>
          <p:spPr>
            <a:xfrm>
              <a:off x="4433337" y="2609551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Shape 1681"/>
            <p:cNvSpPr/>
            <p:nvPr/>
          </p:nvSpPr>
          <p:spPr>
            <a:xfrm>
              <a:off x="4416467" y="2657159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3등급</a:t>
              </a:r>
            </a:p>
          </p:txBody>
        </p:sp>
        <p:sp>
          <p:nvSpPr>
            <p:cNvPr id="1682" name="Shape 1682"/>
            <p:cNvSpPr/>
            <p:nvPr/>
          </p:nvSpPr>
          <p:spPr>
            <a:xfrm>
              <a:off x="4876132" y="2645014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683" name="Shape 1683"/>
            <p:cNvSpPr/>
            <p:nvPr/>
          </p:nvSpPr>
          <p:spPr>
            <a:xfrm>
              <a:off x="2216208" y="3020736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Shape 1684"/>
            <p:cNvSpPr/>
            <p:nvPr/>
          </p:nvSpPr>
          <p:spPr>
            <a:xfrm>
              <a:off x="2199339" y="3068344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4등급</a:t>
              </a:r>
            </a:p>
          </p:txBody>
        </p:sp>
        <p:sp>
          <p:nvSpPr>
            <p:cNvPr id="1685" name="Shape 1685"/>
            <p:cNvSpPr/>
            <p:nvPr/>
          </p:nvSpPr>
          <p:spPr>
            <a:xfrm>
              <a:off x="3330705" y="3018389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Shape 1686"/>
            <p:cNvSpPr/>
            <p:nvPr/>
          </p:nvSpPr>
          <p:spPr>
            <a:xfrm>
              <a:off x="3313835" y="3065997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5등급</a:t>
              </a:r>
            </a:p>
          </p:txBody>
        </p:sp>
        <p:sp>
          <p:nvSpPr>
            <p:cNvPr id="1687" name="Shape 1687"/>
            <p:cNvSpPr/>
            <p:nvPr/>
          </p:nvSpPr>
          <p:spPr>
            <a:xfrm>
              <a:off x="4437189" y="3014718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Shape 1688"/>
            <p:cNvSpPr/>
            <p:nvPr/>
          </p:nvSpPr>
          <p:spPr>
            <a:xfrm>
              <a:off x="4420319" y="3062326"/>
              <a:ext cx="511800" cy="24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6등급</a:t>
              </a:r>
            </a:p>
          </p:txBody>
        </p:sp>
        <p:sp>
          <p:nvSpPr>
            <p:cNvPr id="1689" name="Shape 1689"/>
            <p:cNvSpPr/>
            <p:nvPr/>
          </p:nvSpPr>
          <p:spPr>
            <a:xfrm>
              <a:off x="2664363" y="3058084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8D438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690" name="Shape 1690"/>
            <p:cNvSpPr/>
            <p:nvPr/>
          </p:nvSpPr>
          <p:spPr>
            <a:xfrm>
              <a:off x="3789796" y="3048753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B3C6E7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691" name="Shape 1691"/>
            <p:cNvSpPr/>
            <p:nvPr/>
          </p:nvSpPr>
          <p:spPr>
            <a:xfrm>
              <a:off x="4885437" y="3041165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C55A1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692" name="Shape 1692"/>
            <p:cNvSpPr/>
            <p:nvPr/>
          </p:nvSpPr>
          <p:spPr>
            <a:xfrm>
              <a:off x="2214922" y="3422664"/>
              <a:ext cx="3228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1등급 고려 청자                                          LV1</a:t>
              </a:r>
            </a:p>
          </p:txBody>
        </p:sp>
        <p:sp>
          <p:nvSpPr>
            <p:cNvPr id="1693" name="Shape 1693"/>
            <p:cNvSpPr/>
            <p:nvPr/>
          </p:nvSpPr>
          <p:spPr>
            <a:xfrm>
              <a:off x="2147478" y="4442326"/>
              <a:ext cx="3390900" cy="257100"/>
            </a:xfrm>
            <a:prstGeom prst="roundRect">
              <a:avLst>
                <a:gd fmla="val 0" name="adj"/>
              </a:avLst>
            </a:prstGeom>
            <a:solidFill>
              <a:srgbClr val="525252"/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Shape 1694"/>
            <p:cNvSpPr/>
            <p:nvPr/>
          </p:nvSpPr>
          <p:spPr>
            <a:xfrm>
              <a:off x="2212605" y="4453805"/>
              <a:ext cx="1160999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1등급 MAX</a:t>
              </a: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LV.5</a:t>
              </a:r>
            </a:p>
          </p:txBody>
        </p:sp>
        <p:sp>
          <p:nvSpPr>
            <p:cNvPr id="1695" name="Shape 1695"/>
            <p:cNvSpPr/>
            <p:nvPr/>
          </p:nvSpPr>
          <p:spPr>
            <a:xfrm>
              <a:off x="4314050" y="4445942"/>
              <a:ext cx="1205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◀      LV 1     ▶</a:t>
              </a:r>
            </a:p>
          </p:txBody>
        </p:sp>
        <p:sp>
          <p:nvSpPr>
            <p:cNvPr id="1696" name="Shape 1696"/>
            <p:cNvSpPr/>
            <p:nvPr/>
          </p:nvSpPr>
          <p:spPr>
            <a:xfrm>
              <a:off x="2180142" y="825673"/>
              <a:ext cx="1834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LV1. 쌍사자 장식 팔지</a:t>
              </a:r>
            </a:p>
          </p:txBody>
        </p:sp>
        <p:sp>
          <p:nvSpPr>
            <p:cNvPr id="1697" name="Shape 1697"/>
            <p:cNvSpPr/>
            <p:nvPr/>
          </p:nvSpPr>
          <p:spPr>
            <a:xfrm>
              <a:off x="2464148" y="1881780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Shape 1698"/>
            <p:cNvSpPr/>
            <p:nvPr/>
          </p:nvSpPr>
          <p:spPr>
            <a:xfrm>
              <a:off x="2455852" y="1950180"/>
              <a:ext cx="1270199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donga.com/photo/news/200804/200804050094.jpg" id="1699" name="Shape 169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01553" y="1223966"/>
              <a:ext cx="978600" cy="98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0" name="Shape 1700"/>
            <p:cNvSpPr/>
            <p:nvPr/>
          </p:nvSpPr>
          <p:spPr>
            <a:xfrm>
              <a:off x="4068669" y="2228391"/>
              <a:ext cx="599100" cy="174000"/>
            </a:xfrm>
            <a:prstGeom prst="roundRect">
              <a:avLst>
                <a:gd fmla="val 23505" name="adj"/>
              </a:avLst>
            </a:prstGeom>
            <a:solidFill>
              <a:schemeClr val="lt1">
                <a:alpha val="20000"/>
              </a:schemeClr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Shape 1701"/>
            <p:cNvSpPr/>
            <p:nvPr/>
          </p:nvSpPr>
          <p:spPr>
            <a:xfrm>
              <a:off x="4187100" y="2184133"/>
              <a:ext cx="388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1/1</a:t>
              </a:r>
            </a:p>
          </p:txBody>
        </p:sp>
        <p:sp>
          <p:nvSpPr>
            <p:cNvPr id="1702" name="Shape 1702"/>
            <p:cNvSpPr/>
            <p:nvPr/>
          </p:nvSpPr>
          <p:spPr>
            <a:xfrm>
              <a:off x="4053648" y="1648391"/>
              <a:ext cx="621600" cy="57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Shape 1703"/>
            <p:cNvSpPr/>
            <p:nvPr/>
          </p:nvSpPr>
          <p:spPr>
            <a:xfrm>
              <a:off x="4085546" y="1674278"/>
              <a:ext cx="564900" cy="524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04" name="Shape 170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60226" y="1668799"/>
              <a:ext cx="609600" cy="52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5" name="Shape 1705"/>
            <p:cNvSpPr/>
            <p:nvPr/>
          </p:nvSpPr>
          <p:spPr>
            <a:xfrm>
              <a:off x="4790246" y="2222122"/>
              <a:ext cx="599100" cy="174000"/>
            </a:xfrm>
            <a:prstGeom prst="roundRect">
              <a:avLst>
                <a:gd fmla="val 23505" name="adj"/>
              </a:avLst>
            </a:prstGeom>
            <a:solidFill>
              <a:schemeClr val="lt1">
                <a:alpha val="20000"/>
              </a:schemeClr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Shape 1706"/>
            <p:cNvSpPr/>
            <p:nvPr/>
          </p:nvSpPr>
          <p:spPr>
            <a:xfrm>
              <a:off x="4908678" y="2177864"/>
              <a:ext cx="388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1/0</a:t>
              </a:r>
            </a:p>
          </p:txBody>
        </p:sp>
        <p:sp>
          <p:nvSpPr>
            <p:cNvPr id="1707" name="Shape 1707"/>
            <p:cNvSpPr/>
            <p:nvPr/>
          </p:nvSpPr>
          <p:spPr>
            <a:xfrm>
              <a:off x="4775226" y="1642122"/>
              <a:ext cx="621600" cy="57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Shape 1708"/>
            <p:cNvSpPr/>
            <p:nvPr/>
          </p:nvSpPr>
          <p:spPr>
            <a:xfrm>
              <a:off x="4807123" y="1668009"/>
              <a:ext cx="564900" cy="524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09" name="Shape 170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81803" y="1662530"/>
              <a:ext cx="609600" cy="52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0" name="Shape 1710"/>
            <p:cNvSpPr/>
            <p:nvPr/>
          </p:nvSpPr>
          <p:spPr>
            <a:xfrm>
              <a:off x="4070746" y="1401526"/>
              <a:ext cx="599100" cy="174000"/>
            </a:xfrm>
            <a:prstGeom prst="roundRect">
              <a:avLst>
                <a:gd fmla="val 23505" name="adj"/>
              </a:avLst>
            </a:prstGeom>
            <a:solidFill>
              <a:schemeClr val="lt1">
                <a:alpha val="20000"/>
              </a:schemeClr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Shape 1711"/>
            <p:cNvSpPr/>
            <p:nvPr/>
          </p:nvSpPr>
          <p:spPr>
            <a:xfrm>
              <a:off x="4189178" y="1357269"/>
              <a:ext cx="388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1/1</a:t>
              </a:r>
            </a:p>
          </p:txBody>
        </p:sp>
        <p:sp>
          <p:nvSpPr>
            <p:cNvPr id="1712" name="Shape 1712"/>
            <p:cNvSpPr/>
            <p:nvPr/>
          </p:nvSpPr>
          <p:spPr>
            <a:xfrm>
              <a:off x="4055726" y="821526"/>
              <a:ext cx="621600" cy="57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Shape 1713"/>
            <p:cNvSpPr/>
            <p:nvPr/>
          </p:nvSpPr>
          <p:spPr>
            <a:xfrm>
              <a:off x="4087623" y="847415"/>
              <a:ext cx="564900" cy="524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14" name="Shape 17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62303" y="841934"/>
              <a:ext cx="609600" cy="52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5" name="Shape 1715"/>
            <p:cNvSpPr/>
            <p:nvPr/>
          </p:nvSpPr>
          <p:spPr>
            <a:xfrm>
              <a:off x="4792325" y="1395258"/>
              <a:ext cx="599100" cy="174000"/>
            </a:xfrm>
            <a:prstGeom prst="roundRect">
              <a:avLst>
                <a:gd fmla="val 23505" name="adj"/>
              </a:avLst>
            </a:prstGeom>
            <a:solidFill>
              <a:schemeClr val="lt1">
                <a:alpha val="20000"/>
              </a:schemeClr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Shape 1716"/>
            <p:cNvSpPr/>
            <p:nvPr/>
          </p:nvSpPr>
          <p:spPr>
            <a:xfrm>
              <a:off x="4910755" y="1351000"/>
              <a:ext cx="388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1/1</a:t>
              </a:r>
            </a:p>
          </p:txBody>
        </p:sp>
        <p:sp>
          <p:nvSpPr>
            <p:cNvPr id="1717" name="Shape 1717"/>
            <p:cNvSpPr/>
            <p:nvPr/>
          </p:nvSpPr>
          <p:spPr>
            <a:xfrm>
              <a:off x="4777305" y="815258"/>
              <a:ext cx="621600" cy="57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Shape 1718"/>
            <p:cNvSpPr/>
            <p:nvPr/>
          </p:nvSpPr>
          <p:spPr>
            <a:xfrm>
              <a:off x="4809201" y="841145"/>
              <a:ext cx="564900" cy="524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19" name="Shape 17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83882" y="835666"/>
              <a:ext cx="609600" cy="524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0" name="Shape 1720"/>
          <p:cNvSpPr txBox="1"/>
          <p:nvPr/>
        </p:nvSpPr>
        <p:spPr>
          <a:xfrm>
            <a:off x="584420" y="667910"/>
            <a:ext cx="3325200" cy="2862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즉시 복원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유물을 복원 하고 있는 상태에서 다른 유물을 복원 하려고 하면 나오는 상태 입니다.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즉시 복원 창이 호출 되어 바로 유물을 복원 하겠냐는 팝업창이 호출 되어지게 되어집니다.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복원 버튼을 클릭 시 “ 크라운 “ 이 소모 되어지고 즉시 복원이 되어집니다.</a:t>
            </a:r>
          </a:p>
        </p:txBody>
      </p:sp>
      <p:sp>
        <p:nvSpPr>
          <p:cNvPr id="1721" name="Shape 1721"/>
          <p:cNvSpPr/>
          <p:nvPr/>
        </p:nvSpPr>
        <p:spPr>
          <a:xfrm>
            <a:off x="215538" y="142595"/>
            <a:ext cx="25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복원소_즉시 복원</a:t>
            </a:r>
          </a:p>
        </p:txBody>
      </p:sp>
      <p:grpSp>
        <p:nvGrpSpPr>
          <p:cNvPr id="1722" name="Shape 1722"/>
          <p:cNvGrpSpPr/>
          <p:nvPr/>
        </p:nvGrpSpPr>
        <p:grpSpPr>
          <a:xfrm>
            <a:off x="8280160" y="3767288"/>
            <a:ext cx="3171899" cy="2052900"/>
            <a:chOff x="4352966" y="1025279"/>
            <a:chExt cx="3171899" cy="2052900"/>
          </a:xfrm>
        </p:grpSpPr>
        <p:sp>
          <p:nvSpPr>
            <p:cNvPr id="1723" name="Shape 1723"/>
            <p:cNvSpPr/>
            <p:nvPr/>
          </p:nvSpPr>
          <p:spPr>
            <a:xfrm>
              <a:off x="4352966" y="1025279"/>
              <a:ext cx="3171899" cy="2052900"/>
            </a:xfrm>
            <a:prstGeom prst="roundRect">
              <a:avLst>
                <a:gd fmla="val 2359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Shape 1724"/>
            <p:cNvSpPr/>
            <p:nvPr/>
          </p:nvSpPr>
          <p:spPr>
            <a:xfrm>
              <a:off x="4403057" y="1465987"/>
              <a:ext cx="3085800" cy="1117200"/>
            </a:xfrm>
            <a:prstGeom prst="roundRect">
              <a:avLst>
                <a:gd fmla="val 10068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영주님! 다른 유물을 복원 진행 중입니다. 크라운을 소비하여 복원을 완료 하시겠습니까 ? </a:t>
              </a: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유뮬 복원 남은 시간  : 03:10:50</a:t>
              </a: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Shape 1725"/>
            <p:cNvSpPr/>
            <p:nvPr/>
          </p:nvSpPr>
          <p:spPr>
            <a:xfrm>
              <a:off x="4426255" y="1129536"/>
              <a:ext cx="3044699" cy="2766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Shape 1726"/>
            <p:cNvSpPr/>
            <p:nvPr/>
          </p:nvSpPr>
          <p:spPr>
            <a:xfrm>
              <a:off x="4376162" y="1119095"/>
              <a:ext cx="2979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유물 즉시 복원</a:t>
              </a:r>
            </a:p>
          </p:txBody>
        </p:sp>
        <p:grpSp>
          <p:nvGrpSpPr>
            <p:cNvPr id="1727" name="Shape 1727"/>
            <p:cNvGrpSpPr/>
            <p:nvPr/>
          </p:nvGrpSpPr>
          <p:grpSpPr>
            <a:xfrm>
              <a:off x="5086098" y="2645831"/>
              <a:ext cx="1595700" cy="378000"/>
              <a:chOff x="7838903" y="3042738"/>
              <a:chExt cx="1595700" cy="378000"/>
            </a:xfrm>
          </p:grpSpPr>
          <p:sp>
            <p:nvSpPr>
              <p:cNvPr id="1728" name="Shape 1728"/>
              <p:cNvSpPr/>
              <p:nvPr/>
            </p:nvSpPr>
            <p:spPr>
              <a:xfrm>
                <a:off x="7838903" y="3042738"/>
                <a:ext cx="1595700" cy="3780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12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 20000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즉시 복원</a:t>
                </a:r>
              </a:p>
            </p:txBody>
          </p:sp>
          <p:pic>
            <p:nvPicPr>
              <p:cNvPr id="1729" name="Shape 172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890977" y="3085584"/>
                <a:ext cx="303900" cy="303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30" name="Shape 1730"/>
          <p:cNvSpPr/>
          <p:nvPr/>
        </p:nvSpPr>
        <p:spPr>
          <a:xfrm rot="-1714133">
            <a:off x="7648426" y="5859169"/>
            <a:ext cx="659954" cy="22312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Shape 1735"/>
          <p:cNvSpPr/>
          <p:nvPr/>
        </p:nvSpPr>
        <p:spPr>
          <a:xfrm>
            <a:off x="4346139" y="443599"/>
            <a:ext cx="3461100" cy="6014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Shape 1736"/>
          <p:cNvSpPr/>
          <p:nvPr/>
        </p:nvSpPr>
        <p:spPr>
          <a:xfrm>
            <a:off x="4393878" y="6004348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737" name="Shape 1737"/>
          <p:cNvSpPr/>
          <p:nvPr/>
        </p:nvSpPr>
        <p:spPr>
          <a:xfrm>
            <a:off x="4399700" y="494127"/>
            <a:ext cx="3380700" cy="33809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</a:t>
            </a:r>
          </a:p>
        </p:txBody>
      </p:sp>
      <p:cxnSp>
        <p:nvCxnSpPr>
          <p:cNvPr id="1738" name="Shape 1738"/>
          <p:cNvCxnSpPr/>
          <p:nvPr/>
        </p:nvCxnSpPr>
        <p:spPr>
          <a:xfrm>
            <a:off x="4355471" y="5933810"/>
            <a:ext cx="3461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739" name="Shape 17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3664" y="423393"/>
            <a:ext cx="490200" cy="4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Shape 1740"/>
          <p:cNvSpPr txBox="1"/>
          <p:nvPr/>
        </p:nvSpPr>
        <p:spPr>
          <a:xfrm>
            <a:off x="584420" y="667910"/>
            <a:ext cx="3325200" cy="5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완료 및 채팅 공유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진행이 완료 되어진 상태 입니다.(유물 리스트 화면에서 “ 완료” 버튼을 클릭 하여 즉시 유물을 획득 하여 보상을 받을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완료 시 5,6 등급 유물의 경우 연맹 채팅 채널 공유 기능이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채팅 채널 공유 기능은 체크 상태를 유지 하며, 체크 해제 시 이후 체크 해제를 유지 하도록 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체크 상태에서는 연맹 채팅 채널에 해당 유물 획득 정보를 알려 줍니다.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체크 해제 상태에서는 연맹 채팅 채널에 해당 유물 획득 정보를 알려주지 않습니다.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 팝업 창이 닫히는 순간 처리 하도록 합니다.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Shape 1741"/>
          <p:cNvSpPr/>
          <p:nvPr/>
        </p:nvSpPr>
        <p:spPr>
          <a:xfrm>
            <a:off x="215538" y="142595"/>
            <a:ext cx="313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완료 및 채팅 공유</a:t>
            </a:r>
          </a:p>
        </p:txBody>
      </p:sp>
      <p:sp>
        <p:nvSpPr>
          <p:cNvPr id="1742" name="Shape 1742"/>
          <p:cNvSpPr/>
          <p:nvPr/>
        </p:nvSpPr>
        <p:spPr>
          <a:xfrm>
            <a:off x="8693599" y="3113723"/>
            <a:ext cx="2715000" cy="411300"/>
          </a:xfrm>
          <a:prstGeom prst="roundRect">
            <a:avLst>
              <a:gd fmla="val 751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5,6등급 유물 획득 시 팝업 창 정보</a:t>
            </a:r>
          </a:p>
        </p:txBody>
      </p:sp>
      <p:sp>
        <p:nvSpPr>
          <p:cNvPr id="1743" name="Shape 1743"/>
          <p:cNvSpPr/>
          <p:nvPr/>
        </p:nvSpPr>
        <p:spPr>
          <a:xfrm>
            <a:off x="8328046" y="764212"/>
            <a:ext cx="3329400" cy="1926600"/>
          </a:xfrm>
          <a:prstGeom prst="roundRect">
            <a:avLst>
              <a:gd fmla="val 216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Shape 1744"/>
          <p:cNvSpPr/>
          <p:nvPr/>
        </p:nvSpPr>
        <p:spPr>
          <a:xfrm>
            <a:off x="9250810" y="900262"/>
            <a:ext cx="159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LV.30  쌍사자 장식 팔지</a:t>
            </a:r>
          </a:p>
        </p:txBody>
      </p:sp>
      <p:sp>
        <p:nvSpPr>
          <p:cNvPr id="1745" name="Shape 1745"/>
          <p:cNvSpPr/>
          <p:nvPr/>
        </p:nvSpPr>
        <p:spPr>
          <a:xfrm>
            <a:off x="9237096" y="1128429"/>
            <a:ext cx="2336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건물건축 속도 가속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과학연구 속도 가속</a:t>
            </a:r>
          </a:p>
        </p:txBody>
      </p:sp>
      <p:sp>
        <p:nvSpPr>
          <p:cNvPr id="1746" name="Shape 1746"/>
          <p:cNvSpPr/>
          <p:nvPr/>
        </p:nvSpPr>
        <p:spPr>
          <a:xfrm>
            <a:off x="10945839" y="1111000"/>
            <a:ext cx="63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Shape 1747"/>
          <p:cNvSpPr/>
          <p:nvPr/>
        </p:nvSpPr>
        <p:spPr>
          <a:xfrm>
            <a:off x="9062475" y="1940450"/>
            <a:ext cx="1923600" cy="263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장착 하기</a:t>
            </a:r>
          </a:p>
        </p:txBody>
      </p:sp>
      <p:sp>
        <p:nvSpPr>
          <p:cNvPr id="1748" name="Shape 1748"/>
          <p:cNvSpPr/>
          <p:nvPr/>
        </p:nvSpPr>
        <p:spPr>
          <a:xfrm>
            <a:off x="8373090" y="2384585"/>
            <a:ext cx="2680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채팅 채널 공유</a:t>
            </a:r>
          </a:p>
        </p:txBody>
      </p:sp>
      <p:sp>
        <p:nvSpPr>
          <p:cNvPr id="1749" name="Shape 1749"/>
          <p:cNvSpPr/>
          <p:nvPr/>
        </p:nvSpPr>
        <p:spPr>
          <a:xfrm>
            <a:off x="11153525" y="2390077"/>
            <a:ext cx="430200" cy="26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0" name="Shape 1750"/>
          <p:cNvPicPr preferRelativeResize="0"/>
          <p:nvPr/>
        </p:nvPicPr>
        <p:blipFill rotWithShape="1">
          <a:blip r:embed="rId4">
            <a:alphaModFix/>
          </a:blip>
          <a:srcRect b="0" l="-3034" r="21693" t="0"/>
          <a:stretch/>
        </p:blipFill>
        <p:spPr>
          <a:xfrm>
            <a:off x="11140545" y="2203115"/>
            <a:ext cx="447900" cy="4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Shape 1751"/>
          <p:cNvSpPr/>
          <p:nvPr/>
        </p:nvSpPr>
        <p:spPr>
          <a:xfrm>
            <a:off x="8328045" y="523004"/>
            <a:ext cx="3329400" cy="2769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축하합니다</a:t>
            </a:r>
          </a:p>
        </p:txBody>
      </p:sp>
      <p:cxnSp>
        <p:nvCxnSpPr>
          <p:cNvPr id="1752" name="Shape 1752"/>
          <p:cNvCxnSpPr/>
          <p:nvPr/>
        </p:nvCxnSpPr>
        <p:spPr>
          <a:xfrm>
            <a:off x="8319665" y="2315851"/>
            <a:ext cx="3461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753" name="Shape 1753"/>
          <p:cNvSpPr/>
          <p:nvPr/>
        </p:nvSpPr>
        <p:spPr>
          <a:xfrm rot="10800000">
            <a:off x="9864592" y="2761632"/>
            <a:ext cx="260400" cy="2859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Shape 1754"/>
          <p:cNvSpPr/>
          <p:nvPr/>
        </p:nvSpPr>
        <p:spPr>
          <a:xfrm>
            <a:off x="5519587" y="6022844"/>
            <a:ext cx="1401899" cy="368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 정보</a:t>
            </a:r>
          </a:p>
        </p:txBody>
      </p:sp>
      <p:sp>
        <p:nvSpPr>
          <p:cNvPr id="1755" name="Shape 1755"/>
          <p:cNvSpPr/>
          <p:nvPr/>
        </p:nvSpPr>
        <p:spPr>
          <a:xfrm>
            <a:off x="4415058" y="867108"/>
            <a:ext cx="3348599" cy="932700"/>
          </a:xfrm>
          <a:prstGeom prst="roundRect">
            <a:avLst>
              <a:gd fmla="val 3769" name="adj"/>
            </a:avLst>
          </a:prstGeom>
          <a:solidFill>
            <a:srgbClr val="3F3F3F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Shape 1756"/>
          <p:cNvSpPr/>
          <p:nvPr/>
        </p:nvSpPr>
        <p:spPr>
          <a:xfrm>
            <a:off x="7173754" y="1215653"/>
            <a:ext cx="558300" cy="48389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복원</a:t>
            </a:r>
          </a:p>
        </p:txBody>
      </p:sp>
      <p:sp>
        <p:nvSpPr>
          <p:cNvPr id="1757" name="Shape 1757"/>
          <p:cNvSpPr/>
          <p:nvPr/>
        </p:nvSpPr>
        <p:spPr>
          <a:xfrm>
            <a:off x="5158210" y="1137358"/>
            <a:ext cx="2336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건물건축 속도 가속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과학연구 속도 가속</a:t>
            </a:r>
          </a:p>
        </p:txBody>
      </p:sp>
      <p:sp>
        <p:nvSpPr>
          <p:cNvPr id="1758" name="Shape 1758"/>
          <p:cNvSpPr/>
          <p:nvPr/>
        </p:nvSpPr>
        <p:spPr>
          <a:xfrm>
            <a:off x="6521357" y="1119929"/>
            <a:ext cx="63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1759" name="Shape 17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0641" y="1011571"/>
            <a:ext cx="668400" cy="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Shape 1760"/>
          <p:cNvSpPr/>
          <p:nvPr/>
        </p:nvSpPr>
        <p:spPr>
          <a:xfrm>
            <a:off x="5149744" y="873704"/>
            <a:ext cx="257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LV.30  쌍사자 장식 팔지        </a:t>
            </a:r>
            <a:r>
              <a:rPr b="1" lang="en-US" sz="10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(동양 유물)</a:t>
            </a:r>
          </a:p>
        </p:txBody>
      </p:sp>
      <p:cxnSp>
        <p:nvCxnSpPr>
          <p:cNvPr id="1761" name="Shape 1761"/>
          <p:cNvCxnSpPr/>
          <p:nvPr/>
        </p:nvCxnSpPr>
        <p:spPr>
          <a:xfrm>
            <a:off x="5224833" y="1119920"/>
            <a:ext cx="24839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762" name="Shape 1762"/>
          <p:cNvSpPr/>
          <p:nvPr/>
        </p:nvSpPr>
        <p:spPr>
          <a:xfrm>
            <a:off x="4415058" y="1845516"/>
            <a:ext cx="3348599" cy="932700"/>
          </a:xfrm>
          <a:prstGeom prst="roundRect">
            <a:avLst>
              <a:gd fmla="val 3769" name="adj"/>
            </a:avLst>
          </a:prstGeom>
          <a:solidFill>
            <a:srgbClr val="3F3F3F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Shape 1763"/>
          <p:cNvSpPr/>
          <p:nvPr/>
        </p:nvSpPr>
        <p:spPr>
          <a:xfrm>
            <a:off x="7173754" y="2194060"/>
            <a:ext cx="558300" cy="483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복원</a:t>
            </a:r>
          </a:p>
        </p:txBody>
      </p:sp>
      <p:sp>
        <p:nvSpPr>
          <p:cNvPr id="1764" name="Shape 1764"/>
          <p:cNvSpPr/>
          <p:nvPr/>
        </p:nvSpPr>
        <p:spPr>
          <a:xfrm>
            <a:off x="5158210" y="2115766"/>
            <a:ext cx="2336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건물건축 속도 가속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과학연구 속도 가속</a:t>
            </a:r>
          </a:p>
        </p:txBody>
      </p:sp>
      <p:sp>
        <p:nvSpPr>
          <p:cNvPr id="1765" name="Shape 1765"/>
          <p:cNvSpPr/>
          <p:nvPr/>
        </p:nvSpPr>
        <p:spPr>
          <a:xfrm>
            <a:off x="6521357" y="2098338"/>
            <a:ext cx="63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1766" name="Shape 17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0641" y="1989980"/>
            <a:ext cx="668400" cy="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Shape 1767"/>
          <p:cNvSpPr/>
          <p:nvPr/>
        </p:nvSpPr>
        <p:spPr>
          <a:xfrm>
            <a:off x="5149744" y="1852111"/>
            <a:ext cx="257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LV.30  쌍사자 장식 팔지        </a:t>
            </a:r>
            <a:r>
              <a:rPr b="1" lang="en-US" sz="10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(동양 유물)</a:t>
            </a:r>
          </a:p>
        </p:txBody>
      </p:sp>
      <p:cxnSp>
        <p:nvCxnSpPr>
          <p:cNvPr id="1768" name="Shape 1768"/>
          <p:cNvCxnSpPr/>
          <p:nvPr/>
        </p:nvCxnSpPr>
        <p:spPr>
          <a:xfrm>
            <a:off x="5224833" y="2098328"/>
            <a:ext cx="24839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769" name="Shape 1769"/>
          <p:cNvSpPr/>
          <p:nvPr/>
        </p:nvSpPr>
        <p:spPr>
          <a:xfrm>
            <a:off x="4416439" y="2834649"/>
            <a:ext cx="3348600" cy="932700"/>
          </a:xfrm>
          <a:prstGeom prst="roundRect">
            <a:avLst>
              <a:gd fmla="val 3769" name="adj"/>
            </a:avLst>
          </a:prstGeom>
          <a:solidFill>
            <a:srgbClr val="3F3F3F"/>
          </a:solidFill>
          <a:ln cap="flat" cmpd="sng" w="12700">
            <a:solidFill>
              <a:srgbClr val="75707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1770" name="Shape 17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2021" y="2979111"/>
            <a:ext cx="668400" cy="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Shape 1771"/>
          <p:cNvSpPr/>
          <p:nvPr/>
        </p:nvSpPr>
        <p:spPr>
          <a:xfrm>
            <a:off x="5151125" y="2841243"/>
            <a:ext cx="257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LV.1  쌍사자 장식 팔지          </a:t>
            </a:r>
            <a:r>
              <a:rPr b="1" lang="en-US" sz="10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(동양 유물)</a:t>
            </a:r>
          </a:p>
        </p:txBody>
      </p:sp>
      <p:cxnSp>
        <p:nvCxnSpPr>
          <p:cNvPr id="1772" name="Shape 1772"/>
          <p:cNvCxnSpPr/>
          <p:nvPr/>
        </p:nvCxnSpPr>
        <p:spPr>
          <a:xfrm>
            <a:off x="5226214" y="3087460"/>
            <a:ext cx="248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773" name="Shape 1773"/>
          <p:cNvSpPr/>
          <p:nvPr/>
        </p:nvSpPr>
        <p:spPr>
          <a:xfrm>
            <a:off x="5215853" y="3450955"/>
            <a:ext cx="1830300" cy="172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12" scaled="0"/>
          </a:gradFill>
          <a:ln cap="flat" cmpd="sng" w="9525">
            <a:solidFill>
              <a:schemeClr val="accent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00:00:00</a:t>
            </a:r>
          </a:p>
        </p:txBody>
      </p:sp>
      <p:sp>
        <p:nvSpPr>
          <p:cNvPr id="1774" name="Shape 1774"/>
          <p:cNvSpPr/>
          <p:nvPr/>
        </p:nvSpPr>
        <p:spPr>
          <a:xfrm>
            <a:off x="7159822" y="3185510"/>
            <a:ext cx="558300" cy="4839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sp>
        <p:nvSpPr>
          <p:cNvPr id="1775" name="Shape 1775"/>
          <p:cNvSpPr/>
          <p:nvPr/>
        </p:nvSpPr>
        <p:spPr>
          <a:xfrm>
            <a:off x="5495769" y="3192466"/>
            <a:ext cx="1217099" cy="24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복원을 완료</a:t>
            </a:r>
          </a:p>
        </p:txBody>
      </p:sp>
      <p:sp>
        <p:nvSpPr>
          <p:cNvPr id="1776" name="Shape 1776"/>
          <p:cNvSpPr/>
          <p:nvPr/>
        </p:nvSpPr>
        <p:spPr>
          <a:xfrm>
            <a:off x="7728061" y="3283907"/>
            <a:ext cx="922200" cy="25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Shape 1777"/>
          <p:cNvSpPr/>
          <p:nvPr/>
        </p:nvSpPr>
        <p:spPr>
          <a:xfrm>
            <a:off x="8319667" y="4620096"/>
            <a:ext cx="3329400" cy="1605000"/>
          </a:xfrm>
          <a:prstGeom prst="roundRect">
            <a:avLst>
              <a:gd fmla="val 216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Shape 1778"/>
          <p:cNvSpPr/>
          <p:nvPr/>
        </p:nvSpPr>
        <p:spPr>
          <a:xfrm>
            <a:off x="9242432" y="4756144"/>
            <a:ext cx="159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LV.30  쌍사자 장식 팔지</a:t>
            </a:r>
          </a:p>
        </p:txBody>
      </p:sp>
      <p:sp>
        <p:nvSpPr>
          <p:cNvPr id="1779" name="Shape 1779"/>
          <p:cNvSpPr/>
          <p:nvPr/>
        </p:nvSpPr>
        <p:spPr>
          <a:xfrm>
            <a:off x="9228717" y="4984310"/>
            <a:ext cx="2336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건물건축 속도 가속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과학연구 속도 가속</a:t>
            </a:r>
          </a:p>
        </p:txBody>
      </p:sp>
      <p:sp>
        <p:nvSpPr>
          <p:cNvPr id="1780" name="Shape 1780"/>
          <p:cNvSpPr/>
          <p:nvPr/>
        </p:nvSpPr>
        <p:spPr>
          <a:xfrm>
            <a:off x="10937460" y="4966882"/>
            <a:ext cx="63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Shape 1781"/>
          <p:cNvSpPr/>
          <p:nvPr/>
        </p:nvSpPr>
        <p:spPr>
          <a:xfrm>
            <a:off x="9054096" y="5796332"/>
            <a:ext cx="1923600" cy="263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장착 하기</a:t>
            </a:r>
          </a:p>
        </p:txBody>
      </p:sp>
      <p:sp>
        <p:nvSpPr>
          <p:cNvPr id="1782" name="Shape 1782"/>
          <p:cNvSpPr/>
          <p:nvPr/>
        </p:nvSpPr>
        <p:spPr>
          <a:xfrm>
            <a:off x="8319665" y="4378885"/>
            <a:ext cx="3329400" cy="2769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축하합니다</a:t>
            </a:r>
          </a:p>
        </p:txBody>
      </p:sp>
      <p:pic>
        <p:nvPicPr>
          <p:cNvPr descr="http://www.donga.com/photo/news/200804/200804050094.jpg" id="1783" name="Shape 17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48356" y="4901137"/>
            <a:ext cx="668400" cy="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Shape 1784"/>
          <p:cNvSpPr/>
          <p:nvPr/>
        </p:nvSpPr>
        <p:spPr>
          <a:xfrm flipH="1">
            <a:off x="9862482" y="4048705"/>
            <a:ext cx="260400" cy="2859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5" name="Shape 1785"/>
          <p:cNvSpPr/>
          <p:nvPr/>
        </p:nvSpPr>
        <p:spPr>
          <a:xfrm>
            <a:off x="8693599" y="3567482"/>
            <a:ext cx="2715000" cy="411300"/>
          </a:xfrm>
          <a:prstGeom prst="roundRect">
            <a:avLst>
              <a:gd fmla="val 751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1,2,3,4 등급 유물 획득 시 팝업 창 정보</a:t>
            </a:r>
          </a:p>
        </p:txBody>
      </p:sp>
      <p:sp>
        <p:nvSpPr>
          <p:cNvPr id="1786" name="Shape 1786"/>
          <p:cNvSpPr/>
          <p:nvPr/>
        </p:nvSpPr>
        <p:spPr>
          <a:xfrm>
            <a:off x="8401946" y="964096"/>
            <a:ext cx="833100" cy="833100"/>
          </a:xfrm>
          <a:prstGeom prst="roundRect">
            <a:avLst>
              <a:gd fmla="val 12131" name="adj"/>
            </a:avLst>
          </a:prstGeom>
          <a:solidFill>
            <a:schemeClr val="accent2"/>
          </a:solidFill>
          <a:ln cap="flat" cmpd="sng" w="38100">
            <a:solidFill>
              <a:srgbClr val="52525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1787" name="Shape 17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84167" y="1036112"/>
            <a:ext cx="668400" cy="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Shape 1788"/>
          <p:cNvSpPr/>
          <p:nvPr/>
        </p:nvSpPr>
        <p:spPr>
          <a:xfrm>
            <a:off x="8388857" y="4829123"/>
            <a:ext cx="833100" cy="833100"/>
          </a:xfrm>
          <a:prstGeom prst="roundRect">
            <a:avLst>
              <a:gd fmla="val 12131" name="adj"/>
            </a:avLst>
          </a:prstGeom>
          <a:solidFill>
            <a:schemeClr val="accent2"/>
          </a:solidFill>
          <a:ln cap="flat" cmpd="sng" w="38100">
            <a:solidFill>
              <a:srgbClr val="52525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1789" name="Shape 17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71078" y="4901137"/>
            <a:ext cx="668400" cy="6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Shape 1794"/>
          <p:cNvSpPr txBox="1"/>
          <p:nvPr/>
        </p:nvSpPr>
        <p:spPr>
          <a:xfrm>
            <a:off x="584420" y="667910"/>
            <a:ext cx="33252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자동 연출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화면 / 유물 복원소 모든 화면에서 유물 복원 시간이 완료 되어 복원이 완료 되어지면 복원 완료 버튼을 클릭 하지 않더라도 바로 연출이 나오게 되어지고 해당 팝업창이 호출 되어지게 되어집니다. </a:t>
            </a:r>
          </a:p>
        </p:txBody>
      </p:sp>
      <p:sp>
        <p:nvSpPr>
          <p:cNvPr id="1795" name="Shape 1795"/>
          <p:cNvSpPr/>
          <p:nvPr/>
        </p:nvSpPr>
        <p:spPr>
          <a:xfrm>
            <a:off x="215538" y="142595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자동 연출</a:t>
            </a:r>
          </a:p>
        </p:txBody>
      </p:sp>
      <p:sp>
        <p:nvSpPr>
          <p:cNvPr id="1796" name="Shape 1796"/>
          <p:cNvSpPr/>
          <p:nvPr/>
        </p:nvSpPr>
        <p:spPr>
          <a:xfrm>
            <a:off x="7902125" y="2351997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Shape 1797"/>
          <p:cNvSpPr/>
          <p:nvPr/>
        </p:nvSpPr>
        <p:spPr>
          <a:xfrm>
            <a:off x="8624761" y="2175407"/>
            <a:ext cx="3200100" cy="640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복원 화면에서 유물이 완성 되어지면 유물 완료 팝업창이 바로 나오게 되어집니다.</a:t>
            </a:r>
          </a:p>
        </p:txBody>
      </p:sp>
      <p:grpSp>
        <p:nvGrpSpPr>
          <p:cNvPr id="1798" name="Shape 1798"/>
          <p:cNvGrpSpPr/>
          <p:nvPr/>
        </p:nvGrpSpPr>
        <p:grpSpPr>
          <a:xfrm>
            <a:off x="4355471" y="423393"/>
            <a:ext cx="3487724" cy="6034306"/>
            <a:chOff x="4355471" y="423393"/>
            <a:chExt cx="3487724" cy="6034306"/>
          </a:xfrm>
        </p:grpSpPr>
        <p:sp>
          <p:nvSpPr>
            <p:cNvPr id="1799" name="Shape 1799"/>
            <p:cNvSpPr/>
            <p:nvPr/>
          </p:nvSpPr>
          <p:spPr>
            <a:xfrm>
              <a:off x="4355471" y="443599"/>
              <a:ext cx="3461100" cy="6014100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Shape 1800"/>
            <p:cNvSpPr/>
            <p:nvPr/>
          </p:nvSpPr>
          <p:spPr>
            <a:xfrm>
              <a:off x="4403210" y="6004348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1801" name="Shape 1801"/>
            <p:cNvSpPr/>
            <p:nvPr/>
          </p:nvSpPr>
          <p:spPr>
            <a:xfrm>
              <a:off x="4409032" y="494127"/>
              <a:ext cx="3380700" cy="33809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 복원</a:t>
              </a:r>
            </a:p>
          </p:txBody>
        </p:sp>
        <p:cxnSp>
          <p:nvCxnSpPr>
            <p:cNvPr id="1802" name="Shape 1802"/>
            <p:cNvCxnSpPr/>
            <p:nvPr/>
          </p:nvCxnSpPr>
          <p:spPr>
            <a:xfrm>
              <a:off x="4364803" y="5933810"/>
              <a:ext cx="3461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1803" name="Shape 18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52996" y="423393"/>
              <a:ext cx="490200" cy="47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4" name="Shape 1804"/>
            <p:cNvSpPr/>
            <p:nvPr/>
          </p:nvSpPr>
          <p:spPr>
            <a:xfrm>
              <a:off x="4420312" y="905721"/>
              <a:ext cx="3345899" cy="2048400"/>
            </a:xfrm>
            <a:prstGeom prst="roundRect">
              <a:avLst>
                <a:gd fmla="val 3442" name="adj"/>
              </a:avLst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Shape 1805"/>
            <p:cNvSpPr/>
            <p:nvPr/>
          </p:nvSpPr>
          <p:spPr>
            <a:xfrm>
              <a:off x="4403210" y="3070036"/>
              <a:ext cx="3386400" cy="1691700"/>
            </a:xfrm>
            <a:prstGeom prst="roundRect">
              <a:avLst>
                <a:gd fmla="val 4424" name="adj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Shape 1806"/>
            <p:cNvSpPr/>
            <p:nvPr/>
          </p:nvSpPr>
          <p:spPr>
            <a:xfrm>
              <a:off x="4789032" y="4057925"/>
              <a:ext cx="782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1~5레벨</a:t>
              </a:r>
            </a:p>
          </p:txBody>
        </p:sp>
        <p:sp>
          <p:nvSpPr>
            <p:cNvPr id="1807" name="Shape 1807"/>
            <p:cNvSpPr/>
            <p:nvPr/>
          </p:nvSpPr>
          <p:spPr>
            <a:xfrm>
              <a:off x="4465635" y="3857994"/>
              <a:ext cx="2336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보병 공격력 증가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기병 공격력 증가           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건물건축 속도 가속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과학연구 속도 가속</a:t>
              </a:r>
            </a:p>
          </p:txBody>
        </p:sp>
        <p:sp>
          <p:nvSpPr>
            <p:cNvPr id="1808" name="Shape 1808"/>
            <p:cNvSpPr/>
            <p:nvPr/>
          </p:nvSpPr>
          <p:spPr>
            <a:xfrm>
              <a:off x="7074918" y="3840178"/>
              <a:ext cx="6399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A8D08C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A8D08C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A8D08C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A8D08C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207269" y="3025218"/>
              <a:ext cx="1788600" cy="5541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Shape 1810"/>
            <p:cNvSpPr/>
            <p:nvPr/>
          </p:nvSpPr>
          <p:spPr>
            <a:xfrm>
              <a:off x="4471151" y="2828983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28575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Shape 1811"/>
            <p:cNvSpPr/>
            <p:nvPr/>
          </p:nvSpPr>
          <p:spPr>
            <a:xfrm>
              <a:off x="4914039" y="2864094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812" name="Shape 1812"/>
            <p:cNvSpPr/>
            <p:nvPr/>
          </p:nvSpPr>
          <p:spPr>
            <a:xfrm>
              <a:off x="4454282" y="2876591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1등급</a:t>
              </a:r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576317" y="2826634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559448" y="2874242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2등급</a:t>
              </a:r>
            </a:p>
          </p:txBody>
        </p:sp>
        <p:sp>
          <p:nvSpPr>
            <p:cNvPr id="1815" name="Shape 1815"/>
            <p:cNvSpPr/>
            <p:nvPr/>
          </p:nvSpPr>
          <p:spPr>
            <a:xfrm>
              <a:off x="6024471" y="2864911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F7CAAC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816" name="Shape 1816"/>
            <p:cNvSpPr/>
            <p:nvPr/>
          </p:nvSpPr>
          <p:spPr>
            <a:xfrm>
              <a:off x="6682800" y="2822965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Shape 1817"/>
            <p:cNvSpPr/>
            <p:nvPr/>
          </p:nvSpPr>
          <p:spPr>
            <a:xfrm>
              <a:off x="6665932" y="2870573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3등급</a:t>
              </a:r>
            </a:p>
          </p:txBody>
        </p:sp>
        <p:sp>
          <p:nvSpPr>
            <p:cNvPr id="1818" name="Shape 1818"/>
            <p:cNvSpPr/>
            <p:nvPr/>
          </p:nvSpPr>
          <p:spPr>
            <a:xfrm>
              <a:off x="7125596" y="2858426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819" name="Shape 1819"/>
            <p:cNvSpPr/>
            <p:nvPr/>
          </p:nvSpPr>
          <p:spPr>
            <a:xfrm>
              <a:off x="4465671" y="3234150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Shape 1820"/>
            <p:cNvSpPr/>
            <p:nvPr/>
          </p:nvSpPr>
          <p:spPr>
            <a:xfrm>
              <a:off x="4448803" y="3281757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4등급</a:t>
              </a:r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580169" y="3231801"/>
              <a:ext cx="1022700" cy="34169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563300" y="3279410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5등급</a:t>
              </a:r>
            </a:p>
          </p:txBody>
        </p:sp>
        <p:sp>
          <p:nvSpPr>
            <p:cNvPr id="1823" name="Shape 1823"/>
            <p:cNvSpPr/>
            <p:nvPr/>
          </p:nvSpPr>
          <p:spPr>
            <a:xfrm>
              <a:off x="6686653" y="3228132"/>
              <a:ext cx="1022700" cy="341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rgbClr val="EDEDED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669784" y="3275740"/>
              <a:ext cx="511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6등급</a:t>
              </a:r>
            </a:p>
          </p:txBody>
        </p:sp>
        <p:sp>
          <p:nvSpPr>
            <p:cNvPr id="1825" name="Shape 1825"/>
            <p:cNvSpPr/>
            <p:nvPr/>
          </p:nvSpPr>
          <p:spPr>
            <a:xfrm>
              <a:off x="4913826" y="3271498"/>
              <a:ext cx="551700" cy="271200"/>
            </a:xfrm>
            <a:prstGeom prst="roundRect">
              <a:avLst>
                <a:gd fmla="val 16667" name="adj"/>
              </a:avLst>
            </a:prstGeom>
            <a:solidFill>
              <a:srgbClr val="8D438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39260" y="3262166"/>
              <a:ext cx="551700" cy="271199"/>
            </a:xfrm>
            <a:prstGeom prst="roundRect">
              <a:avLst>
                <a:gd fmla="val 16667" name="adj"/>
              </a:avLst>
            </a:prstGeom>
            <a:solidFill>
              <a:srgbClr val="B3C6E7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827" name="Shape 1827"/>
            <p:cNvSpPr/>
            <p:nvPr/>
          </p:nvSpPr>
          <p:spPr>
            <a:xfrm>
              <a:off x="7134900" y="3254577"/>
              <a:ext cx="551700" cy="271199"/>
            </a:xfrm>
            <a:prstGeom prst="roundRect">
              <a:avLst>
                <a:gd fmla="val 16667" name="adj"/>
              </a:avLst>
            </a:prstGeom>
            <a:solidFill>
              <a:srgbClr val="C55A1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0.00%</a:t>
              </a:r>
            </a:p>
          </p:txBody>
        </p:sp>
        <p:sp>
          <p:nvSpPr>
            <p:cNvPr id="1828" name="Shape 1828"/>
            <p:cNvSpPr/>
            <p:nvPr/>
          </p:nvSpPr>
          <p:spPr>
            <a:xfrm>
              <a:off x="4464385" y="3636078"/>
              <a:ext cx="3228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1등급 고려 청자                                          LV1</a:t>
              </a:r>
            </a:p>
          </p:txBody>
        </p:sp>
        <p:sp>
          <p:nvSpPr>
            <p:cNvPr id="1829" name="Shape 1829"/>
            <p:cNvSpPr/>
            <p:nvPr/>
          </p:nvSpPr>
          <p:spPr>
            <a:xfrm>
              <a:off x="4396942" y="4655739"/>
              <a:ext cx="3390900" cy="257100"/>
            </a:xfrm>
            <a:prstGeom prst="roundRect">
              <a:avLst>
                <a:gd fmla="val 0" name="adj"/>
              </a:avLst>
            </a:prstGeom>
            <a:solidFill>
              <a:srgbClr val="525252"/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Shape 1830"/>
            <p:cNvSpPr/>
            <p:nvPr/>
          </p:nvSpPr>
          <p:spPr>
            <a:xfrm>
              <a:off x="4462069" y="4667217"/>
              <a:ext cx="1161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1등급 MAX</a:t>
              </a: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LV.5</a:t>
              </a:r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563514" y="4659355"/>
              <a:ext cx="1205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◀      LV 1     ▶</a:t>
              </a:r>
            </a:p>
          </p:txBody>
        </p:sp>
        <p:sp>
          <p:nvSpPr>
            <p:cNvPr id="1832" name="Shape 1832"/>
            <p:cNvSpPr/>
            <p:nvPr/>
          </p:nvSpPr>
          <p:spPr>
            <a:xfrm>
              <a:off x="4429607" y="1039086"/>
              <a:ext cx="1834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LV1. 쌍사자 장식 팔지</a:t>
              </a:r>
            </a:p>
          </p:txBody>
        </p:sp>
        <p:sp>
          <p:nvSpPr>
            <p:cNvPr id="1833" name="Shape 1833"/>
            <p:cNvSpPr/>
            <p:nvPr/>
          </p:nvSpPr>
          <p:spPr>
            <a:xfrm>
              <a:off x="4713612" y="2095192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Shape 1834"/>
            <p:cNvSpPr/>
            <p:nvPr/>
          </p:nvSpPr>
          <p:spPr>
            <a:xfrm>
              <a:off x="4705317" y="2163592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donga.com/photo/news/200804/200804050094.jpg" id="1835" name="Shape 18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51017" y="1437379"/>
              <a:ext cx="978600" cy="98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6" name="Shape 1836"/>
            <p:cNvSpPr/>
            <p:nvPr/>
          </p:nvSpPr>
          <p:spPr>
            <a:xfrm>
              <a:off x="6318132" y="2441803"/>
              <a:ext cx="599100" cy="174000"/>
            </a:xfrm>
            <a:prstGeom prst="roundRect">
              <a:avLst>
                <a:gd fmla="val 23505" name="adj"/>
              </a:avLst>
            </a:prstGeom>
            <a:solidFill>
              <a:schemeClr val="lt1">
                <a:alpha val="20000"/>
              </a:schemeClr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436564" y="2397546"/>
              <a:ext cx="388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1/1</a:t>
              </a:r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03112" y="1861803"/>
              <a:ext cx="621600" cy="57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335010" y="1887691"/>
              <a:ext cx="564900" cy="524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40" name="Shape 18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09689" y="1882211"/>
              <a:ext cx="609600" cy="52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1" name="Shape 1841"/>
            <p:cNvSpPr/>
            <p:nvPr/>
          </p:nvSpPr>
          <p:spPr>
            <a:xfrm>
              <a:off x="7039710" y="2435534"/>
              <a:ext cx="599100" cy="174000"/>
            </a:xfrm>
            <a:prstGeom prst="roundRect">
              <a:avLst>
                <a:gd fmla="val 23505" name="adj"/>
              </a:avLst>
            </a:prstGeom>
            <a:solidFill>
              <a:schemeClr val="lt1">
                <a:alpha val="20000"/>
              </a:schemeClr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Shape 1842"/>
            <p:cNvSpPr/>
            <p:nvPr/>
          </p:nvSpPr>
          <p:spPr>
            <a:xfrm>
              <a:off x="7158142" y="2391276"/>
              <a:ext cx="388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1/0</a:t>
              </a:r>
            </a:p>
          </p:txBody>
        </p:sp>
        <p:sp>
          <p:nvSpPr>
            <p:cNvPr id="1843" name="Shape 1843"/>
            <p:cNvSpPr/>
            <p:nvPr/>
          </p:nvSpPr>
          <p:spPr>
            <a:xfrm>
              <a:off x="7024690" y="1855534"/>
              <a:ext cx="621600" cy="57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Shape 1844"/>
            <p:cNvSpPr/>
            <p:nvPr/>
          </p:nvSpPr>
          <p:spPr>
            <a:xfrm>
              <a:off x="7056588" y="1881423"/>
              <a:ext cx="564900" cy="524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45" name="Shape 18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31267" y="1875942"/>
              <a:ext cx="609600" cy="52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6" name="Shape 1846"/>
            <p:cNvSpPr/>
            <p:nvPr/>
          </p:nvSpPr>
          <p:spPr>
            <a:xfrm>
              <a:off x="6320210" y="1614940"/>
              <a:ext cx="599100" cy="173999"/>
            </a:xfrm>
            <a:prstGeom prst="roundRect">
              <a:avLst>
                <a:gd fmla="val 23505" name="adj"/>
              </a:avLst>
            </a:prstGeom>
            <a:solidFill>
              <a:schemeClr val="lt1">
                <a:alpha val="20000"/>
              </a:schemeClr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Shape 1847"/>
            <p:cNvSpPr/>
            <p:nvPr/>
          </p:nvSpPr>
          <p:spPr>
            <a:xfrm>
              <a:off x="6438642" y="1570682"/>
              <a:ext cx="388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1/1</a:t>
              </a:r>
            </a:p>
          </p:txBody>
        </p:sp>
        <p:sp>
          <p:nvSpPr>
            <p:cNvPr id="1848" name="Shape 1848"/>
            <p:cNvSpPr/>
            <p:nvPr/>
          </p:nvSpPr>
          <p:spPr>
            <a:xfrm>
              <a:off x="6305191" y="1034940"/>
              <a:ext cx="621600" cy="57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Shape 1849"/>
            <p:cNvSpPr/>
            <p:nvPr/>
          </p:nvSpPr>
          <p:spPr>
            <a:xfrm>
              <a:off x="6337087" y="1060828"/>
              <a:ext cx="564900" cy="524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50" name="Shape 18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11767" y="1055348"/>
              <a:ext cx="609600" cy="52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1" name="Shape 1851"/>
            <p:cNvSpPr/>
            <p:nvPr/>
          </p:nvSpPr>
          <p:spPr>
            <a:xfrm>
              <a:off x="7041789" y="1608670"/>
              <a:ext cx="599100" cy="174000"/>
            </a:xfrm>
            <a:prstGeom prst="roundRect">
              <a:avLst>
                <a:gd fmla="val 23505" name="adj"/>
              </a:avLst>
            </a:prstGeom>
            <a:solidFill>
              <a:schemeClr val="lt1">
                <a:alpha val="20000"/>
              </a:schemeClr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Shape 1852"/>
            <p:cNvSpPr/>
            <p:nvPr/>
          </p:nvSpPr>
          <p:spPr>
            <a:xfrm>
              <a:off x="7160220" y="1564412"/>
              <a:ext cx="388200" cy="24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1/1</a:t>
              </a:r>
            </a:p>
          </p:txBody>
        </p:sp>
        <p:sp>
          <p:nvSpPr>
            <p:cNvPr id="1853" name="Shape 1853"/>
            <p:cNvSpPr/>
            <p:nvPr/>
          </p:nvSpPr>
          <p:spPr>
            <a:xfrm>
              <a:off x="7026768" y="1028670"/>
              <a:ext cx="621600" cy="576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Shape 1854"/>
            <p:cNvSpPr/>
            <p:nvPr/>
          </p:nvSpPr>
          <p:spPr>
            <a:xfrm>
              <a:off x="7058665" y="1054558"/>
              <a:ext cx="564900" cy="524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55" name="Shape 18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33346" y="1049079"/>
              <a:ext cx="609600" cy="52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6" name="Shape 1856"/>
            <p:cNvSpPr/>
            <p:nvPr/>
          </p:nvSpPr>
          <p:spPr>
            <a:xfrm>
              <a:off x="4808060" y="5580375"/>
              <a:ext cx="2707500" cy="141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Shape 1857"/>
            <p:cNvSpPr/>
            <p:nvPr/>
          </p:nvSpPr>
          <p:spPr>
            <a:xfrm>
              <a:off x="4828164" y="5606871"/>
              <a:ext cx="1681200" cy="105900"/>
            </a:xfrm>
            <a:prstGeom prst="roundRect">
              <a:avLst>
                <a:gd fmla="val 16667" name="adj"/>
              </a:avLst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58" name="Shape 185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195890">
              <a:off x="4731131" y="5495520"/>
              <a:ext cx="170726" cy="256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9" name="Shape 1859"/>
            <p:cNvSpPr/>
            <p:nvPr/>
          </p:nvSpPr>
          <p:spPr>
            <a:xfrm>
              <a:off x="5703251" y="5503442"/>
              <a:ext cx="803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00:25:20</a:t>
              </a:r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056471" y="5332873"/>
              <a:ext cx="1927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유물 복원을 진행 중 입니다…..</a:t>
              </a:r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95233" y="6012108"/>
              <a:ext cx="1595700" cy="378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20000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즉시 복원</a:t>
              </a:r>
            </a:p>
          </p:txBody>
        </p:sp>
        <p:pic>
          <p:nvPicPr>
            <p:cNvPr id="1862" name="Shape 186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501096" y="6054955"/>
              <a:ext cx="303900" cy="30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3" name="Shape 1863"/>
          <p:cNvSpPr/>
          <p:nvPr/>
        </p:nvSpPr>
        <p:spPr>
          <a:xfrm>
            <a:off x="4355471" y="434456"/>
            <a:ext cx="3461100" cy="6014100"/>
          </a:xfrm>
          <a:prstGeom prst="rect">
            <a:avLst/>
          </a:prstGeom>
          <a:solidFill>
            <a:schemeClr val="dk1">
              <a:alpha val="517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4" name="Shape 1864"/>
          <p:cNvGrpSpPr/>
          <p:nvPr/>
        </p:nvGrpSpPr>
        <p:grpSpPr>
          <a:xfrm>
            <a:off x="4432343" y="2206589"/>
            <a:ext cx="3329400" cy="2183708"/>
            <a:chOff x="692985" y="2802101"/>
            <a:chExt cx="3329400" cy="2183708"/>
          </a:xfrm>
        </p:grpSpPr>
        <p:sp>
          <p:nvSpPr>
            <p:cNvPr id="1865" name="Shape 1865"/>
            <p:cNvSpPr/>
            <p:nvPr/>
          </p:nvSpPr>
          <p:spPr>
            <a:xfrm>
              <a:off x="692985" y="3043310"/>
              <a:ext cx="3329400" cy="1942500"/>
            </a:xfrm>
            <a:prstGeom prst="roundRect">
              <a:avLst>
                <a:gd fmla="val 2168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Shape 1866"/>
            <p:cNvSpPr/>
            <p:nvPr/>
          </p:nvSpPr>
          <p:spPr>
            <a:xfrm>
              <a:off x="1615750" y="3206792"/>
              <a:ext cx="1595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LV.30  쌍사자 장식 팔지</a:t>
              </a:r>
            </a:p>
          </p:txBody>
        </p:sp>
        <p:sp>
          <p:nvSpPr>
            <p:cNvPr id="1867" name="Shape 1867"/>
            <p:cNvSpPr/>
            <p:nvPr/>
          </p:nvSpPr>
          <p:spPr>
            <a:xfrm>
              <a:off x="1602036" y="3407526"/>
              <a:ext cx="23361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보병 공격력 증가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기병 공격력 증가           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건물건축 속도 가속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과학연구 속도 가속</a:t>
              </a:r>
            </a:p>
          </p:txBody>
        </p:sp>
        <p:sp>
          <p:nvSpPr>
            <p:cNvPr id="1868" name="Shape 1868"/>
            <p:cNvSpPr/>
            <p:nvPr/>
          </p:nvSpPr>
          <p:spPr>
            <a:xfrm>
              <a:off x="3310780" y="3390098"/>
              <a:ext cx="6399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Shape 1869"/>
            <p:cNvSpPr/>
            <p:nvPr/>
          </p:nvSpPr>
          <p:spPr>
            <a:xfrm>
              <a:off x="1427416" y="4219548"/>
              <a:ext cx="1923599" cy="265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장착 하기</a:t>
              </a:r>
            </a:p>
          </p:txBody>
        </p:sp>
        <p:sp>
          <p:nvSpPr>
            <p:cNvPr id="1870" name="Shape 1870"/>
            <p:cNvSpPr/>
            <p:nvPr/>
          </p:nvSpPr>
          <p:spPr>
            <a:xfrm>
              <a:off x="738031" y="4663683"/>
              <a:ext cx="2680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 채팅 채널 공유</a:t>
              </a:r>
            </a:p>
          </p:txBody>
        </p:sp>
        <p:sp>
          <p:nvSpPr>
            <p:cNvPr id="1871" name="Shape 1871"/>
            <p:cNvSpPr/>
            <p:nvPr/>
          </p:nvSpPr>
          <p:spPr>
            <a:xfrm>
              <a:off x="3518464" y="4669175"/>
              <a:ext cx="430200" cy="270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72" name="Shape 1872"/>
            <p:cNvPicPr preferRelativeResize="0"/>
            <p:nvPr/>
          </p:nvPicPr>
          <p:blipFill rotWithShape="1">
            <a:blip r:embed="rId9">
              <a:alphaModFix/>
            </a:blip>
            <a:srcRect b="0" l="-3034" r="21693" t="0"/>
            <a:stretch/>
          </p:blipFill>
          <p:spPr>
            <a:xfrm>
              <a:off x="3505485" y="4482212"/>
              <a:ext cx="447900" cy="4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3" name="Shape 1873"/>
            <p:cNvSpPr/>
            <p:nvPr/>
          </p:nvSpPr>
          <p:spPr>
            <a:xfrm>
              <a:off x="692985" y="2802101"/>
              <a:ext cx="3329400" cy="2793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축하합니다</a:t>
              </a:r>
            </a:p>
          </p:txBody>
        </p:sp>
        <p:cxnSp>
          <p:nvCxnSpPr>
            <p:cNvPr id="1874" name="Shape 1874"/>
            <p:cNvCxnSpPr/>
            <p:nvPr/>
          </p:nvCxnSpPr>
          <p:spPr>
            <a:xfrm>
              <a:off x="787066" y="4594950"/>
              <a:ext cx="3146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1875" name="Shape 1875"/>
          <p:cNvSpPr/>
          <p:nvPr/>
        </p:nvSpPr>
        <p:spPr>
          <a:xfrm>
            <a:off x="7899464" y="3670067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Shape 1876"/>
          <p:cNvSpPr/>
          <p:nvPr/>
        </p:nvSpPr>
        <p:spPr>
          <a:xfrm>
            <a:off x="8622100" y="3493476"/>
            <a:ext cx="3200100" cy="640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장착하기는 지금 현재 유물을 장착한 슬롯이 남아 있는 경우 / 교체 하기는 슬롯이 남아 있지 않은 경우에 나오게 되어집니다.</a:t>
            </a:r>
          </a:p>
        </p:txBody>
      </p:sp>
      <p:pic>
        <p:nvPicPr>
          <p:cNvPr descr="http://www.donga.com/photo/news/200804/200804050094.jpg" id="1877" name="Shape 187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82080" y="2767219"/>
            <a:ext cx="668400" cy="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8" name="Shape 1878"/>
          <p:cNvSpPr/>
          <p:nvPr/>
        </p:nvSpPr>
        <p:spPr>
          <a:xfrm>
            <a:off x="4505392" y="2646850"/>
            <a:ext cx="833100" cy="833100"/>
          </a:xfrm>
          <a:prstGeom prst="roundRect">
            <a:avLst>
              <a:gd fmla="val 12131" name="adj"/>
            </a:avLst>
          </a:prstGeom>
          <a:solidFill>
            <a:schemeClr val="accent2"/>
          </a:solidFill>
          <a:ln cap="flat" cmpd="sng" w="38100">
            <a:solidFill>
              <a:srgbClr val="52525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1879" name="Shape 187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87614" y="2718866"/>
            <a:ext cx="668400" cy="6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Shape 18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8826" y="484495"/>
            <a:ext cx="3515999" cy="60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Shape 18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6826" y="1907488"/>
            <a:ext cx="1070399" cy="8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Shape 1886"/>
          <p:cNvSpPr txBox="1"/>
          <p:nvPr/>
        </p:nvSpPr>
        <p:spPr>
          <a:xfrm>
            <a:off x="584420" y="667910"/>
            <a:ext cx="35187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완료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복원이 완료 되어지면 유물 건물을 클릭 하여 유물 완성품을 획득 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건물 클릭 시 유물 완료 팝업창이 호출 되어집니다.</a:t>
            </a:r>
          </a:p>
        </p:txBody>
      </p:sp>
      <p:sp>
        <p:nvSpPr>
          <p:cNvPr id="1887" name="Shape 1887"/>
          <p:cNvSpPr/>
          <p:nvPr/>
        </p:nvSpPr>
        <p:spPr>
          <a:xfrm>
            <a:off x="215538" y="142595"/>
            <a:ext cx="173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완료</a:t>
            </a:r>
          </a:p>
        </p:txBody>
      </p:sp>
      <p:sp>
        <p:nvSpPr>
          <p:cNvPr id="1888" name="Shape 1888"/>
          <p:cNvSpPr/>
          <p:nvPr/>
        </p:nvSpPr>
        <p:spPr>
          <a:xfrm flipH="1" rot="10800000">
            <a:off x="6534528" y="1939967"/>
            <a:ext cx="328200" cy="2331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Shape 1889"/>
          <p:cNvSpPr/>
          <p:nvPr/>
        </p:nvSpPr>
        <p:spPr>
          <a:xfrm>
            <a:off x="6492087" y="1670116"/>
            <a:ext cx="416399" cy="41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Shape 1890"/>
          <p:cNvSpPr/>
          <p:nvPr/>
        </p:nvSpPr>
        <p:spPr>
          <a:xfrm>
            <a:off x="6528225" y="1702299"/>
            <a:ext cx="342000" cy="342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1" name="Shape 18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6392" y="1757303"/>
            <a:ext cx="382800" cy="2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Shape 1892"/>
          <p:cNvSpPr/>
          <p:nvPr/>
        </p:nvSpPr>
        <p:spPr>
          <a:xfrm>
            <a:off x="7089460" y="1865972"/>
            <a:ext cx="10626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Shape 1893"/>
          <p:cNvSpPr/>
          <p:nvPr/>
        </p:nvSpPr>
        <p:spPr>
          <a:xfrm>
            <a:off x="8164889" y="1574404"/>
            <a:ext cx="2423700" cy="8526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아이콘을 클릭 시 유물 결과 팝업창이 나오게 되어집니다.</a:t>
            </a:r>
          </a:p>
        </p:txBody>
      </p:sp>
      <p:sp>
        <p:nvSpPr>
          <p:cNvPr id="1894" name="Shape 1894"/>
          <p:cNvSpPr/>
          <p:nvPr/>
        </p:nvSpPr>
        <p:spPr>
          <a:xfrm>
            <a:off x="8164889" y="3573423"/>
            <a:ext cx="3329400" cy="1926600"/>
          </a:xfrm>
          <a:prstGeom prst="roundRect">
            <a:avLst>
              <a:gd fmla="val 216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5" name="Shape 18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74446" y="3857914"/>
            <a:ext cx="7863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Shape 1896"/>
          <p:cNvSpPr/>
          <p:nvPr/>
        </p:nvSpPr>
        <p:spPr>
          <a:xfrm>
            <a:off x="9087654" y="3736905"/>
            <a:ext cx="1002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LV1. 고려청자</a:t>
            </a:r>
          </a:p>
        </p:txBody>
      </p:sp>
      <p:sp>
        <p:nvSpPr>
          <p:cNvPr id="1897" name="Shape 1897"/>
          <p:cNvSpPr/>
          <p:nvPr/>
        </p:nvSpPr>
        <p:spPr>
          <a:xfrm>
            <a:off x="9073939" y="3937639"/>
            <a:ext cx="2336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건물건축 속도 가속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과학연구 속도 가속</a:t>
            </a:r>
          </a:p>
        </p:txBody>
      </p:sp>
      <p:sp>
        <p:nvSpPr>
          <p:cNvPr id="1898" name="Shape 1898"/>
          <p:cNvSpPr/>
          <p:nvPr/>
        </p:nvSpPr>
        <p:spPr>
          <a:xfrm>
            <a:off x="10782684" y="3920210"/>
            <a:ext cx="63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Shape 1899"/>
          <p:cNvSpPr/>
          <p:nvPr/>
        </p:nvSpPr>
        <p:spPr>
          <a:xfrm>
            <a:off x="8899320" y="4749662"/>
            <a:ext cx="1923600" cy="263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장착 하기</a:t>
            </a:r>
          </a:p>
        </p:txBody>
      </p:sp>
      <p:sp>
        <p:nvSpPr>
          <p:cNvPr id="1900" name="Shape 1900"/>
          <p:cNvSpPr/>
          <p:nvPr/>
        </p:nvSpPr>
        <p:spPr>
          <a:xfrm>
            <a:off x="8209935" y="5193796"/>
            <a:ext cx="2680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채팅 채널 공유</a:t>
            </a:r>
          </a:p>
        </p:txBody>
      </p:sp>
      <p:sp>
        <p:nvSpPr>
          <p:cNvPr id="1901" name="Shape 1901"/>
          <p:cNvSpPr/>
          <p:nvPr/>
        </p:nvSpPr>
        <p:spPr>
          <a:xfrm>
            <a:off x="10990368" y="5199289"/>
            <a:ext cx="430200" cy="26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2" name="Shape 1902"/>
          <p:cNvPicPr preferRelativeResize="0"/>
          <p:nvPr/>
        </p:nvPicPr>
        <p:blipFill rotWithShape="1">
          <a:blip r:embed="rId7">
            <a:alphaModFix/>
          </a:blip>
          <a:srcRect b="0" l="-3034" r="21693" t="0"/>
          <a:stretch/>
        </p:blipFill>
        <p:spPr>
          <a:xfrm>
            <a:off x="10977389" y="5012326"/>
            <a:ext cx="447900" cy="4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3" name="Shape 1903"/>
          <p:cNvSpPr/>
          <p:nvPr/>
        </p:nvSpPr>
        <p:spPr>
          <a:xfrm>
            <a:off x="8164889" y="3332214"/>
            <a:ext cx="3329400" cy="2769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축하합니다</a:t>
            </a:r>
          </a:p>
        </p:txBody>
      </p:sp>
      <p:cxnSp>
        <p:nvCxnSpPr>
          <p:cNvPr id="1904" name="Shape 1904"/>
          <p:cNvCxnSpPr/>
          <p:nvPr/>
        </p:nvCxnSpPr>
        <p:spPr>
          <a:xfrm>
            <a:off x="8156510" y="5125062"/>
            <a:ext cx="3461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905" name="Shape 1905"/>
          <p:cNvSpPr/>
          <p:nvPr/>
        </p:nvSpPr>
        <p:spPr>
          <a:xfrm>
            <a:off x="9339131" y="2503265"/>
            <a:ext cx="249900" cy="6309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1906" name="Shape 19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14095" y="3822928"/>
            <a:ext cx="668400" cy="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7" name="Shape 1907"/>
          <p:cNvSpPr/>
          <p:nvPr/>
        </p:nvSpPr>
        <p:spPr>
          <a:xfrm>
            <a:off x="8254596" y="3750912"/>
            <a:ext cx="833100" cy="833100"/>
          </a:xfrm>
          <a:prstGeom prst="roundRect">
            <a:avLst>
              <a:gd fmla="val 12131" name="adj"/>
            </a:avLst>
          </a:prstGeom>
          <a:solidFill>
            <a:schemeClr val="accent2"/>
          </a:solidFill>
          <a:ln cap="flat" cmpd="sng" w="38100">
            <a:solidFill>
              <a:srgbClr val="52525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1908" name="Shape 19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36817" y="3822928"/>
            <a:ext cx="668400" cy="6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636104" y="365760"/>
            <a:ext cx="25893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 기능 정의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1282436" y="735091"/>
            <a:ext cx="10429800" cy="53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 기능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기능  : 유적지에서 획득 한 조각을 가지고 유물 완성 품을 만들 수 있습니다.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강화 기능  : 베이스 유물(처음 선택 한 유물) + 유물 재료로 사용 하여 레벨을 상승 시킬 수 있습니다.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보관함 : 복원을 완료한 유물을 확인 할 수 있습니다 / 유적지에서 획득한 조각을 확인 할 수 있습니다.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합성 기능 : 동일한 4개의 조각을 합성하여 1등급 높은 조각을 획득 할 수 있습니다.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건설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복원소는 성벽 안쪽의 정해진 건설 포인트에만 지을 수 있는 건물이다.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복원소는 하나만 건설할 수 있는 건물 입니다.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업그레이드 및 철거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복원소는 업그레이드가 가능한 건물이다.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복원소는 건설 이후 철거가 불가능한 건물 입니다.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 업그레이드 효과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 건물 업그레이드 시 2개의 효과를 상승 시킬 수 있습니다.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복원속도 / 2. 유물 강화 은화 감소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 건물 업그레이드 진행 시 전투력이 상승 합니다.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Shape 1914"/>
          <p:cNvSpPr/>
          <p:nvPr/>
        </p:nvSpPr>
        <p:spPr>
          <a:xfrm>
            <a:off x="4355078" y="483239"/>
            <a:ext cx="3461100" cy="6014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Shape 1915"/>
          <p:cNvSpPr/>
          <p:nvPr/>
        </p:nvSpPr>
        <p:spPr>
          <a:xfrm>
            <a:off x="4402819" y="6043989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916" name="Shape 1916"/>
          <p:cNvSpPr/>
          <p:nvPr/>
        </p:nvSpPr>
        <p:spPr>
          <a:xfrm>
            <a:off x="4408639" y="533768"/>
            <a:ext cx="3380700" cy="33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보관함</a:t>
            </a:r>
          </a:p>
        </p:txBody>
      </p:sp>
      <p:sp>
        <p:nvSpPr>
          <p:cNvPr id="1917" name="Shape 1917"/>
          <p:cNvSpPr/>
          <p:nvPr/>
        </p:nvSpPr>
        <p:spPr>
          <a:xfrm>
            <a:off x="6127610" y="1349774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Shape 1918"/>
          <p:cNvSpPr/>
          <p:nvPr/>
        </p:nvSpPr>
        <p:spPr>
          <a:xfrm>
            <a:off x="6961349" y="1358738"/>
            <a:ext cx="792000" cy="791999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Shape 1919"/>
          <p:cNvSpPr/>
          <p:nvPr/>
        </p:nvSpPr>
        <p:spPr>
          <a:xfrm>
            <a:off x="4450357" y="2212394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Shape 1920"/>
          <p:cNvSpPr/>
          <p:nvPr/>
        </p:nvSpPr>
        <p:spPr>
          <a:xfrm>
            <a:off x="5293873" y="2221359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Shape 1921"/>
          <p:cNvSpPr/>
          <p:nvPr/>
        </p:nvSpPr>
        <p:spPr>
          <a:xfrm>
            <a:off x="6127610" y="2222883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Shape 1922"/>
          <p:cNvSpPr/>
          <p:nvPr/>
        </p:nvSpPr>
        <p:spPr>
          <a:xfrm>
            <a:off x="6961349" y="2231848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Shape 1923"/>
          <p:cNvSpPr/>
          <p:nvPr/>
        </p:nvSpPr>
        <p:spPr>
          <a:xfrm>
            <a:off x="4450491" y="3061367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Shape 1924"/>
          <p:cNvSpPr/>
          <p:nvPr/>
        </p:nvSpPr>
        <p:spPr>
          <a:xfrm>
            <a:off x="5294005" y="3070333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Shape 1925"/>
          <p:cNvSpPr/>
          <p:nvPr/>
        </p:nvSpPr>
        <p:spPr>
          <a:xfrm>
            <a:off x="6127744" y="3071856"/>
            <a:ext cx="792000" cy="791999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Shape 1926"/>
          <p:cNvSpPr/>
          <p:nvPr/>
        </p:nvSpPr>
        <p:spPr>
          <a:xfrm>
            <a:off x="6961482" y="3080821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7" name="Shape 1927"/>
          <p:cNvSpPr/>
          <p:nvPr/>
        </p:nvSpPr>
        <p:spPr>
          <a:xfrm>
            <a:off x="4442153" y="3904285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Shape 1928"/>
          <p:cNvSpPr/>
          <p:nvPr/>
        </p:nvSpPr>
        <p:spPr>
          <a:xfrm>
            <a:off x="5285669" y="3913251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Shape 1929"/>
          <p:cNvSpPr/>
          <p:nvPr/>
        </p:nvSpPr>
        <p:spPr>
          <a:xfrm>
            <a:off x="6119407" y="3914773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Shape 1930"/>
          <p:cNvSpPr/>
          <p:nvPr/>
        </p:nvSpPr>
        <p:spPr>
          <a:xfrm>
            <a:off x="6953145" y="3923739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1" name="Shape 1931"/>
          <p:cNvCxnSpPr/>
          <p:nvPr/>
        </p:nvCxnSpPr>
        <p:spPr>
          <a:xfrm>
            <a:off x="4364412" y="5973451"/>
            <a:ext cx="34610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932" name="Shape 1932"/>
          <p:cNvSpPr/>
          <p:nvPr/>
        </p:nvSpPr>
        <p:spPr>
          <a:xfrm>
            <a:off x="4432794" y="920129"/>
            <a:ext cx="1656000" cy="319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</a:t>
            </a:r>
          </a:p>
        </p:txBody>
      </p:sp>
      <p:sp>
        <p:nvSpPr>
          <p:cNvPr id="1933" name="Shape 1933"/>
          <p:cNvSpPr/>
          <p:nvPr/>
        </p:nvSpPr>
        <p:spPr>
          <a:xfrm>
            <a:off x="6127125" y="920130"/>
            <a:ext cx="1656000" cy="3192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조각</a:t>
            </a:r>
          </a:p>
        </p:txBody>
      </p:sp>
      <p:sp>
        <p:nvSpPr>
          <p:cNvPr id="1934" name="Shape 1934"/>
          <p:cNvSpPr/>
          <p:nvPr/>
        </p:nvSpPr>
        <p:spPr>
          <a:xfrm>
            <a:off x="4459689" y="2830450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935" name="Shape 1935"/>
          <p:cNvSpPr/>
          <p:nvPr/>
        </p:nvSpPr>
        <p:spPr>
          <a:xfrm>
            <a:off x="5303205" y="2839415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936" name="Shape 1936"/>
          <p:cNvSpPr/>
          <p:nvPr/>
        </p:nvSpPr>
        <p:spPr>
          <a:xfrm>
            <a:off x="6136942" y="2840938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937" name="Shape 1937"/>
          <p:cNvSpPr/>
          <p:nvPr/>
        </p:nvSpPr>
        <p:spPr>
          <a:xfrm>
            <a:off x="6970681" y="2849902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938" name="Shape 1938"/>
          <p:cNvSpPr/>
          <p:nvPr/>
        </p:nvSpPr>
        <p:spPr>
          <a:xfrm>
            <a:off x="4451485" y="4522341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939" name="Shape 1939"/>
          <p:cNvSpPr/>
          <p:nvPr/>
        </p:nvSpPr>
        <p:spPr>
          <a:xfrm>
            <a:off x="5286035" y="4531305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940" name="Shape 1940"/>
          <p:cNvSpPr/>
          <p:nvPr/>
        </p:nvSpPr>
        <p:spPr>
          <a:xfrm>
            <a:off x="6119773" y="4532828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941" name="Shape 1941"/>
          <p:cNvSpPr/>
          <p:nvPr/>
        </p:nvSpPr>
        <p:spPr>
          <a:xfrm>
            <a:off x="6953511" y="4541794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942" name="Shape 1942"/>
          <p:cNvSpPr/>
          <p:nvPr/>
        </p:nvSpPr>
        <p:spPr>
          <a:xfrm>
            <a:off x="6127389" y="1967828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943" name="Shape 1943"/>
          <p:cNvSpPr/>
          <p:nvPr/>
        </p:nvSpPr>
        <p:spPr>
          <a:xfrm>
            <a:off x="6961127" y="1976793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pic>
        <p:nvPicPr>
          <p:cNvPr id="1944" name="Shape 19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4639" y="503439"/>
            <a:ext cx="333900" cy="3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5" name="Shape 1945"/>
          <p:cNvSpPr/>
          <p:nvPr/>
        </p:nvSpPr>
        <p:spPr>
          <a:xfrm>
            <a:off x="4459823" y="3679423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946" name="Shape 1946"/>
          <p:cNvSpPr/>
          <p:nvPr/>
        </p:nvSpPr>
        <p:spPr>
          <a:xfrm>
            <a:off x="5303337" y="3688387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947" name="Shape 1947"/>
          <p:cNvSpPr/>
          <p:nvPr/>
        </p:nvSpPr>
        <p:spPr>
          <a:xfrm>
            <a:off x="6137076" y="3689910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948" name="Shape 1948"/>
          <p:cNvSpPr/>
          <p:nvPr/>
        </p:nvSpPr>
        <p:spPr>
          <a:xfrm>
            <a:off x="6970814" y="3698876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grpSp>
        <p:nvGrpSpPr>
          <p:cNvPr id="1949" name="Shape 1949"/>
          <p:cNvGrpSpPr/>
          <p:nvPr/>
        </p:nvGrpSpPr>
        <p:grpSpPr>
          <a:xfrm>
            <a:off x="4312672" y="1280645"/>
            <a:ext cx="1080000" cy="928200"/>
            <a:chOff x="4607387" y="1242704"/>
            <a:chExt cx="1080000" cy="928200"/>
          </a:xfrm>
        </p:grpSpPr>
        <p:pic>
          <p:nvPicPr>
            <p:cNvPr id="1950" name="Shape 19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07387" y="1242704"/>
              <a:ext cx="1080000" cy="92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1" name="Shape 1951"/>
            <p:cNvSpPr/>
            <p:nvPr/>
          </p:nvSpPr>
          <p:spPr>
            <a:xfrm>
              <a:off x="4864664" y="1915199"/>
              <a:ext cx="638400" cy="167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4742" y="0"/>
                  </a:lnTo>
                  <a:cubicBezTo>
                    <a:pt x="117645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7645" y="120000"/>
                    <a:pt x="114742" y="120000"/>
                  </a:cubicBezTo>
                  <a:lnTo>
                    <a:pt x="24245" y="120000"/>
                  </a:lnTo>
                  <a:close/>
                </a:path>
              </a:pathLst>
            </a:custGeom>
            <a:solidFill>
              <a:schemeClr val="dk1">
                <a:alpha val="3882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187546" y="1854858"/>
              <a:ext cx="3321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</a:p>
          </p:txBody>
        </p:sp>
      </p:grpSp>
      <p:grpSp>
        <p:nvGrpSpPr>
          <p:cNvPr id="1953" name="Shape 1953"/>
          <p:cNvGrpSpPr/>
          <p:nvPr/>
        </p:nvGrpSpPr>
        <p:grpSpPr>
          <a:xfrm>
            <a:off x="5146392" y="1271681"/>
            <a:ext cx="1080000" cy="928200"/>
            <a:chOff x="4607387" y="1242704"/>
            <a:chExt cx="1080000" cy="928200"/>
          </a:xfrm>
        </p:grpSpPr>
        <p:pic>
          <p:nvPicPr>
            <p:cNvPr id="1954" name="Shape 19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07387" y="1242704"/>
              <a:ext cx="1080000" cy="92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5" name="Shape 1955"/>
            <p:cNvSpPr/>
            <p:nvPr/>
          </p:nvSpPr>
          <p:spPr>
            <a:xfrm>
              <a:off x="4864664" y="1915199"/>
              <a:ext cx="638400" cy="167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4742" y="0"/>
                  </a:lnTo>
                  <a:cubicBezTo>
                    <a:pt x="117645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7645" y="120000"/>
                    <a:pt x="114742" y="120000"/>
                  </a:cubicBezTo>
                  <a:lnTo>
                    <a:pt x="24245" y="120000"/>
                  </a:lnTo>
                  <a:close/>
                </a:path>
              </a:pathLst>
            </a:custGeom>
            <a:solidFill>
              <a:schemeClr val="dk1">
                <a:alpha val="3882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133755" y="1854858"/>
              <a:ext cx="405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</p:grpSp>
      <p:sp>
        <p:nvSpPr>
          <p:cNvPr id="1957" name="Shape 1957"/>
          <p:cNvSpPr/>
          <p:nvPr/>
        </p:nvSpPr>
        <p:spPr>
          <a:xfrm>
            <a:off x="215538" y="142595"/>
            <a:ext cx="214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보관함 / 조각</a:t>
            </a:r>
          </a:p>
        </p:txBody>
      </p:sp>
      <p:sp>
        <p:nvSpPr>
          <p:cNvPr id="1958" name="Shape 1958"/>
          <p:cNvSpPr txBox="1"/>
          <p:nvPr/>
        </p:nvSpPr>
        <p:spPr>
          <a:xfrm>
            <a:off x="584420" y="667910"/>
            <a:ext cx="33252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조각 인벤토리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조각 인벤토리에서 자신이 보유 하고 있는 조각을 확인 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조각은 보유 하고 있는 개수를 표기 해줍니다.(동일한 조각은 묶어서 관리를 하게 되어집니다)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조각을 선택 시 합성 화면으로 이동 하게 되어집니다.</a:t>
            </a:r>
          </a:p>
        </p:txBody>
      </p:sp>
      <p:sp>
        <p:nvSpPr>
          <p:cNvPr id="1959" name="Shape 1959"/>
          <p:cNvSpPr/>
          <p:nvPr/>
        </p:nvSpPr>
        <p:spPr>
          <a:xfrm>
            <a:off x="7853102" y="524220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Shape 1960"/>
          <p:cNvSpPr/>
          <p:nvPr/>
        </p:nvSpPr>
        <p:spPr>
          <a:xfrm>
            <a:off x="8575528" y="394251"/>
            <a:ext cx="2644800" cy="529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버튼을 클릭 시 유물 복원 화면으로 이동 합니다.</a:t>
            </a:r>
          </a:p>
        </p:txBody>
      </p:sp>
      <p:sp>
        <p:nvSpPr>
          <p:cNvPr id="1961" name="Shape 1961"/>
          <p:cNvSpPr/>
          <p:nvPr/>
        </p:nvSpPr>
        <p:spPr>
          <a:xfrm>
            <a:off x="7756800" y="1122071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Shape 1962"/>
          <p:cNvSpPr/>
          <p:nvPr/>
        </p:nvSpPr>
        <p:spPr>
          <a:xfrm>
            <a:off x="8479432" y="1079951"/>
            <a:ext cx="3200100" cy="640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기본 적으로 유물 보유 목록이 보여지게 되어지고 조각을 선택 시 조각 보유 목록을 확인 할 수 있습니다.</a:t>
            </a:r>
          </a:p>
        </p:txBody>
      </p:sp>
      <p:sp>
        <p:nvSpPr>
          <p:cNvPr id="1963" name="Shape 1963"/>
          <p:cNvSpPr/>
          <p:nvPr/>
        </p:nvSpPr>
        <p:spPr>
          <a:xfrm>
            <a:off x="7839421" y="1975934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Shape 1964"/>
          <p:cNvSpPr/>
          <p:nvPr/>
        </p:nvSpPr>
        <p:spPr>
          <a:xfrm>
            <a:off x="8562054" y="1933815"/>
            <a:ext cx="3200100" cy="640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이미지 및 유물 보유 하고 있는 개수 정보</a:t>
            </a:r>
          </a:p>
        </p:txBody>
      </p:sp>
      <p:sp>
        <p:nvSpPr>
          <p:cNvPr id="1965" name="Shape 1965"/>
          <p:cNvSpPr/>
          <p:nvPr/>
        </p:nvSpPr>
        <p:spPr>
          <a:xfrm>
            <a:off x="7887768" y="6133841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Shape 1966"/>
          <p:cNvSpPr/>
          <p:nvPr/>
        </p:nvSpPr>
        <p:spPr>
          <a:xfrm>
            <a:off x="8570270" y="5265573"/>
            <a:ext cx="3307800" cy="1364999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 버튼 입니다.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정렬은 (국가유물 조각 , 공용유물 조각 , 전체 유물 조각 ) 3가지를 선택 하여 보고 싶은 유물 조각을 을 확인 할 수 있습니다.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화살표 버튼을 눌러 상위 / 하위 등급을 결정 할 수 있습니다.</a:t>
            </a:r>
          </a:p>
        </p:txBody>
      </p:sp>
      <p:grpSp>
        <p:nvGrpSpPr>
          <p:cNvPr id="1967" name="Shape 1967"/>
          <p:cNvGrpSpPr/>
          <p:nvPr/>
        </p:nvGrpSpPr>
        <p:grpSpPr>
          <a:xfrm>
            <a:off x="6226658" y="6062333"/>
            <a:ext cx="1501744" cy="378000"/>
            <a:chOff x="6537960" y="6080621"/>
            <a:chExt cx="1190160" cy="378000"/>
          </a:xfrm>
        </p:grpSpPr>
        <p:sp>
          <p:nvSpPr>
            <p:cNvPr id="1968" name="Shape 1968"/>
            <p:cNvSpPr/>
            <p:nvPr/>
          </p:nvSpPr>
          <p:spPr>
            <a:xfrm>
              <a:off x="6537960" y="6080621"/>
              <a:ext cx="857100" cy="378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국가유물 조각</a:t>
              </a:r>
            </a:p>
          </p:txBody>
        </p:sp>
        <p:sp>
          <p:nvSpPr>
            <p:cNvPr id="1969" name="Shape 1969"/>
            <p:cNvSpPr/>
            <p:nvPr/>
          </p:nvSpPr>
          <p:spPr>
            <a:xfrm>
              <a:off x="7412521" y="6087514"/>
              <a:ext cx="315600" cy="360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Shape 1970"/>
            <p:cNvSpPr/>
            <p:nvPr/>
          </p:nvSpPr>
          <p:spPr>
            <a:xfrm>
              <a:off x="7479631" y="6187176"/>
              <a:ext cx="194100" cy="188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1" name="Shape 1971"/>
          <p:cNvSpPr/>
          <p:nvPr/>
        </p:nvSpPr>
        <p:spPr>
          <a:xfrm>
            <a:off x="7847636" y="2780749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Shape 1972"/>
          <p:cNvSpPr/>
          <p:nvPr/>
        </p:nvSpPr>
        <p:spPr>
          <a:xfrm>
            <a:off x="8570270" y="2738628"/>
            <a:ext cx="3200100" cy="640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상위 등급의 재료를 가지고 기본 정렬 하고  / 등급이 같은 경우 유물 조각 번호 순서대로 정렬 합니다.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Shape 1978"/>
          <p:cNvSpPr/>
          <p:nvPr/>
        </p:nvSpPr>
        <p:spPr>
          <a:xfrm>
            <a:off x="4360830" y="445299"/>
            <a:ext cx="3461099" cy="6014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Shape 1979"/>
          <p:cNvSpPr/>
          <p:nvPr/>
        </p:nvSpPr>
        <p:spPr>
          <a:xfrm>
            <a:off x="4408571" y="6006048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980" name="Shape 1980"/>
          <p:cNvSpPr/>
          <p:nvPr/>
        </p:nvSpPr>
        <p:spPr>
          <a:xfrm>
            <a:off x="4414392" y="495827"/>
            <a:ext cx="3380700" cy="33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합성</a:t>
            </a:r>
          </a:p>
        </p:txBody>
      </p:sp>
      <p:cxnSp>
        <p:nvCxnSpPr>
          <p:cNvPr id="1981" name="Shape 1981"/>
          <p:cNvCxnSpPr/>
          <p:nvPr/>
        </p:nvCxnSpPr>
        <p:spPr>
          <a:xfrm>
            <a:off x="4370164" y="5935508"/>
            <a:ext cx="3461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982" name="Shape 1982"/>
          <p:cNvSpPr/>
          <p:nvPr/>
        </p:nvSpPr>
        <p:spPr>
          <a:xfrm>
            <a:off x="5451994" y="6007019"/>
            <a:ext cx="1450800" cy="37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합성하기</a:t>
            </a:r>
          </a:p>
        </p:txBody>
      </p:sp>
      <p:sp>
        <p:nvSpPr>
          <p:cNvPr id="1983" name="Shape 1983"/>
          <p:cNvSpPr/>
          <p:nvPr/>
        </p:nvSpPr>
        <p:spPr>
          <a:xfrm>
            <a:off x="4824371" y="1499550"/>
            <a:ext cx="2490900" cy="2379600"/>
          </a:xfrm>
          <a:prstGeom prst="roundRect">
            <a:avLst>
              <a:gd fmla="val 10189" name="adj"/>
            </a:avLst>
          </a:prstGeom>
          <a:noFill/>
          <a:ln cap="flat" cmpd="sng" w="57150">
            <a:solidFill>
              <a:srgbClr val="7F6000"/>
            </a:solidFill>
            <a:prstDash val="lg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Shape 1984"/>
          <p:cNvSpPr/>
          <p:nvPr/>
        </p:nvSpPr>
        <p:spPr>
          <a:xfrm>
            <a:off x="5589530" y="2159215"/>
            <a:ext cx="1003799" cy="1096500"/>
          </a:xfrm>
          <a:prstGeom prst="roundRect">
            <a:avLst>
              <a:gd fmla="val 8559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5" name="Shape 1985"/>
          <p:cNvPicPr preferRelativeResize="0"/>
          <p:nvPr/>
        </p:nvPicPr>
        <p:blipFill rotWithShape="1">
          <a:blip r:embed="rId3">
            <a:alphaModFix/>
          </a:blip>
          <a:srcRect b="4690" l="11899" r="10376" t="6632"/>
          <a:stretch/>
        </p:blipFill>
        <p:spPr>
          <a:xfrm>
            <a:off x="5722616" y="2241378"/>
            <a:ext cx="763200" cy="7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6" name="Shape 1986"/>
          <p:cNvSpPr/>
          <p:nvPr/>
        </p:nvSpPr>
        <p:spPr>
          <a:xfrm>
            <a:off x="5606101" y="2982706"/>
            <a:ext cx="978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희귀 등급</a:t>
            </a:r>
          </a:p>
        </p:txBody>
      </p:sp>
      <p:sp>
        <p:nvSpPr>
          <p:cNvPr id="1987" name="Shape 1987"/>
          <p:cNvSpPr/>
          <p:nvPr/>
        </p:nvSpPr>
        <p:spPr>
          <a:xfrm>
            <a:off x="4581242" y="1387412"/>
            <a:ext cx="720000" cy="715200"/>
          </a:xfrm>
          <a:custGeom>
            <a:pathLst>
              <a:path extrusionOk="0" h="120000" w="120000">
                <a:moveTo>
                  <a:pt x="12960" y="96684"/>
                </a:moveTo>
                <a:lnTo>
                  <a:pt x="107039" y="96684"/>
                </a:lnTo>
                <a:lnTo>
                  <a:pt x="102426" y="102312"/>
                </a:lnTo>
                <a:cubicBezTo>
                  <a:pt x="91568" y="113240"/>
                  <a:pt x="76568" y="120000"/>
                  <a:pt x="60000" y="120000"/>
                </a:cubicBezTo>
                <a:cubicBezTo>
                  <a:pt x="43431" y="120000"/>
                  <a:pt x="28431" y="113240"/>
                  <a:pt x="17573" y="102312"/>
                </a:cubicBezTo>
                <a:close/>
                <a:moveTo>
                  <a:pt x="73486" y="881"/>
                </a:moveTo>
                <a:lnTo>
                  <a:pt x="83354" y="3964"/>
                </a:lnTo>
                <a:cubicBezTo>
                  <a:pt x="104889" y="13131"/>
                  <a:pt x="120000" y="34594"/>
                  <a:pt x="120000" y="59609"/>
                </a:cubicBezTo>
                <a:lnTo>
                  <a:pt x="118795" y="71636"/>
                </a:lnTo>
                <a:close/>
                <a:moveTo>
                  <a:pt x="52297" y="0"/>
                </a:moveTo>
                <a:lnTo>
                  <a:pt x="2881" y="77169"/>
                </a:lnTo>
                <a:lnTo>
                  <a:pt x="1219" y="71780"/>
                </a:lnTo>
                <a:cubicBezTo>
                  <a:pt x="419" y="67848"/>
                  <a:pt x="0" y="63778"/>
                  <a:pt x="0" y="59609"/>
                </a:cubicBezTo>
                <a:cubicBezTo>
                  <a:pt x="0" y="30425"/>
                  <a:pt x="20566" y="6076"/>
                  <a:pt x="47907" y="445"/>
                </a:cubicBezTo>
                <a:close/>
              </a:path>
            </a:pathLst>
          </a:cu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8" name="Shape 19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2416" y="1447828"/>
            <a:ext cx="670500" cy="57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Shape 19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4689" y="5222180"/>
            <a:ext cx="7377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Shape 1990"/>
          <p:cNvSpPr/>
          <p:nvPr/>
        </p:nvSpPr>
        <p:spPr>
          <a:xfrm>
            <a:off x="5070412" y="5681501"/>
            <a:ext cx="435900" cy="114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4742" y="0"/>
                </a:lnTo>
                <a:cubicBezTo>
                  <a:pt x="117645" y="0"/>
                  <a:pt x="120000" y="8954"/>
                  <a:pt x="120000" y="20000"/>
                </a:cubicBezTo>
                <a:lnTo>
                  <a:pt x="120000" y="99999"/>
                </a:lnTo>
                <a:cubicBezTo>
                  <a:pt x="120000" y="111045"/>
                  <a:pt x="117645" y="120000"/>
                  <a:pt x="114742" y="120000"/>
                </a:cubicBezTo>
                <a:lnTo>
                  <a:pt x="24245" y="120000"/>
                </a:lnTo>
                <a:close/>
              </a:path>
            </a:pathLst>
          </a:custGeom>
          <a:solidFill>
            <a:schemeClr val="dk1">
              <a:alpha val="3882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Shape 1991"/>
          <p:cNvSpPr/>
          <p:nvPr/>
        </p:nvSpPr>
        <p:spPr>
          <a:xfrm>
            <a:off x="5189878" y="5640287"/>
            <a:ext cx="405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pic>
        <p:nvPicPr>
          <p:cNvPr id="1992" name="Shape 19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51155" y="5213996"/>
            <a:ext cx="7377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3" name="Shape 1993"/>
          <p:cNvSpPr/>
          <p:nvPr/>
        </p:nvSpPr>
        <p:spPr>
          <a:xfrm>
            <a:off x="5626878" y="5673317"/>
            <a:ext cx="435900" cy="114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4742" y="0"/>
                </a:lnTo>
                <a:cubicBezTo>
                  <a:pt x="117645" y="0"/>
                  <a:pt x="120000" y="8954"/>
                  <a:pt x="120000" y="20000"/>
                </a:cubicBezTo>
                <a:lnTo>
                  <a:pt x="120000" y="99999"/>
                </a:lnTo>
                <a:cubicBezTo>
                  <a:pt x="120000" y="111045"/>
                  <a:pt x="117645" y="120000"/>
                  <a:pt x="114742" y="120000"/>
                </a:cubicBezTo>
                <a:lnTo>
                  <a:pt x="24245" y="120000"/>
                </a:lnTo>
                <a:close/>
              </a:path>
            </a:pathLst>
          </a:custGeom>
          <a:solidFill>
            <a:schemeClr val="dk1">
              <a:alpha val="3882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4" name="Shape 1994"/>
          <p:cNvSpPr/>
          <p:nvPr/>
        </p:nvSpPr>
        <p:spPr>
          <a:xfrm>
            <a:off x="5746342" y="5632103"/>
            <a:ext cx="405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pic>
        <p:nvPicPr>
          <p:cNvPr id="1995" name="Shape 19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16585" y="5204442"/>
            <a:ext cx="7377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6" name="Shape 1996"/>
          <p:cNvSpPr/>
          <p:nvPr/>
        </p:nvSpPr>
        <p:spPr>
          <a:xfrm>
            <a:off x="6192307" y="5663764"/>
            <a:ext cx="435900" cy="114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4742" y="0"/>
                </a:lnTo>
                <a:cubicBezTo>
                  <a:pt x="117645" y="0"/>
                  <a:pt x="120000" y="8954"/>
                  <a:pt x="120000" y="20000"/>
                </a:cubicBezTo>
                <a:lnTo>
                  <a:pt x="120000" y="99999"/>
                </a:lnTo>
                <a:cubicBezTo>
                  <a:pt x="120000" y="111045"/>
                  <a:pt x="117645" y="120000"/>
                  <a:pt x="114742" y="120000"/>
                </a:cubicBezTo>
                <a:lnTo>
                  <a:pt x="24245" y="120000"/>
                </a:lnTo>
                <a:close/>
              </a:path>
            </a:pathLst>
          </a:custGeom>
          <a:solidFill>
            <a:schemeClr val="dk1">
              <a:alpha val="3882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7" name="Shape 1997"/>
          <p:cNvSpPr/>
          <p:nvPr/>
        </p:nvSpPr>
        <p:spPr>
          <a:xfrm>
            <a:off x="6311773" y="5622550"/>
            <a:ext cx="405899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pic>
        <p:nvPicPr>
          <p:cNvPr id="1998" name="Shape 19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81646" y="5196257"/>
            <a:ext cx="7377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9" name="Shape 1999"/>
          <p:cNvSpPr/>
          <p:nvPr/>
        </p:nvSpPr>
        <p:spPr>
          <a:xfrm>
            <a:off x="6757370" y="5655580"/>
            <a:ext cx="435900" cy="114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4742" y="0"/>
                </a:lnTo>
                <a:cubicBezTo>
                  <a:pt x="117645" y="0"/>
                  <a:pt x="120000" y="8954"/>
                  <a:pt x="120000" y="20000"/>
                </a:cubicBezTo>
                <a:lnTo>
                  <a:pt x="120000" y="99999"/>
                </a:lnTo>
                <a:cubicBezTo>
                  <a:pt x="120000" y="111045"/>
                  <a:pt x="117645" y="120000"/>
                  <a:pt x="114742" y="120000"/>
                </a:cubicBezTo>
                <a:lnTo>
                  <a:pt x="24245" y="120000"/>
                </a:lnTo>
                <a:close/>
              </a:path>
            </a:pathLst>
          </a:custGeom>
          <a:solidFill>
            <a:schemeClr val="dk1">
              <a:alpha val="3882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Shape 2000"/>
          <p:cNvSpPr/>
          <p:nvPr/>
        </p:nvSpPr>
        <p:spPr>
          <a:xfrm>
            <a:off x="6876835" y="5614366"/>
            <a:ext cx="405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pic>
        <p:nvPicPr>
          <p:cNvPr id="2001" name="Shape 20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8111" y="5188073"/>
            <a:ext cx="7377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2" name="Shape 2002"/>
          <p:cNvSpPr/>
          <p:nvPr/>
        </p:nvSpPr>
        <p:spPr>
          <a:xfrm>
            <a:off x="7313835" y="5647396"/>
            <a:ext cx="435900" cy="114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4742" y="0"/>
                </a:lnTo>
                <a:cubicBezTo>
                  <a:pt x="117645" y="0"/>
                  <a:pt x="120000" y="8954"/>
                  <a:pt x="120000" y="20000"/>
                </a:cubicBezTo>
                <a:lnTo>
                  <a:pt x="120000" y="99999"/>
                </a:lnTo>
                <a:cubicBezTo>
                  <a:pt x="120000" y="111045"/>
                  <a:pt x="117645" y="120000"/>
                  <a:pt x="114742" y="120000"/>
                </a:cubicBezTo>
                <a:lnTo>
                  <a:pt x="24245" y="120000"/>
                </a:lnTo>
                <a:close/>
              </a:path>
            </a:pathLst>
          </a:custGeom>
          <a:solidFill>
            <a:schemeClr val="dk1">
              <a:alpha val="3882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Shape 2003"/>
          <p:cNvSpPr/>
          <p:nvPr/>
        </p:nvSpPr>
        <p:spPr>
          <a:xfrm>
            <a:off x="7433300" y="5606182"/>
            <a:ext cx="405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pic>
        <p:nvPicPr>
          <p:cNvPr id="2004" name="Shape 200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20062" y="5229773"/>
            <a:ext cx="7377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5" name="Shape 2005"/>
          <p:cNvSpPr/>
          <p:nvPr/>
        </p:nvSpPr>
        <p:spPr>
          <a:xfrm>
            <a:off x="4495785" y="5689096"/>
            <a:ext cx="435900" cy="1146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4742" y="0"/>
                </a:lnTo>
                <a:cubicBezTo>
                  <a:pt x="117645" y="0"/>
                  <a:pt x="120000" y="8954"/>
                  <a:pt x="120000" y="20000"/>
                </a:cubicBezTo>
                <a:lnTo>
                  <a:pt x="120000" y="99999"/>
                </a:lnTo>
                <a:cubicBezTo>
                  <a:pt x="120000" y="111045"/>
                  <a:pt x="117645" y="120000"/>
                  <a:pt x="114742" y="120000"/>
                </a:cubicBezTo>
                <a:lnTo>
                  <a:pt x="24245" y="120000"/>
                </a:lnTo>
                <a:close/>
              </a:path>
            </a:pathLst>
          </a:custGeom>
          <a:solidFill>
            <a:schemeClr val="dk1">
              <a:alpha val="3882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Shape 2006"/>
          <p:cNvSpPr/>
          <p:nvPr/>
        </p:nvSpPr>
        <p:spPr>
          <a:xfrm>
            <a:off x="4615250" y="5647882"/>
            <a:ext cx="405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pic>
        <p:nvPicPr>
          <p:cNvPr id="2007" name="Shape 20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61188" y="446260"/>
            <a:ext cx="333900" cy="3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Shape 2008"/>
          <p:cNvSpPr/>
          <p:nvPr/>
        </p:nvSpPr>
        <p:spPr>
          <a:xfrm>
            <a:off x="6949386" y="1396611"/>
            <a:ext cx="720000" cy="715200"/>
          </a:xfrm>
          <a:custGeom>
            <a:pathLst>
              <a:path extrusionOk="0" h="120000" w="120000">
                <a:moveTo>
                  <a:pt x="12960" y="96684"/>
                </a:moveTo>
                <a:lnTo>
                  <a:pt x="107039" y="96684"/>
                </a:lnTo>
                <a:lnTo>
                  <a:pt x="102426" y="102312"/>
                </a:lnTo>
                <a:cubicBezTo>
                  <a:pt x="91568" y="113240"/>
                  <a:pt x="76568" y="120000"/>
                  <a:pt x="60000" y="120000"/>
                </a:cubicBezTo>
                <a:cubicBezTo>
                  <a:pt x="43431" y="120000"/>
                  <a:pt x="28431" y="113240"/>
                  <a:pt x="17573" y="102312"/>
                </a:cubicBezTo>
                <a:close/>
                <a:moveTo>
                  <a:pt x="73486" y="881"/>
                </a:moveTo>
                <a:lnTo>
                  <a:pt x="83354" y="3964"/>
                </a:lnTo>
                <a:cubicBezTo>
                  <a:pt x="104889" y="13131"/>
                  <a:pt x="120000" y="34594"/>
                  <a:pt x="120000" y="59609"/>
                </a:cubicBezTo>
                <a:lnTo>
                  <a:pt x="118795" y="71636"/>
                </a:lnTo>
                <a:close/>
                <a:moveTo>
                  <a:pt x="52297" y="0"/>
                </a:moveTo>
                <a:lnTo>
                  <a:pt x="2881" y="77169"/>
                </a:lnTo>
                <a:lnTo>
                  <a:pt x="1219" y="71780"/>
                </a:lnTo>
                <a:cubicBezTo>
                  <a:pt x="419" y="67848"/>
                  <a:pt x="0" y="63778"/>
                  <a:pt x="0" y="59609"/>
                </a:cubicBezTo>
                <a:cubicBezTo>
                  <a:pt x="0" y="30425"/>
                  <a:pt x="20566" y="6076"/>
                  <a:pt x="47907" y="445"/>
                </a:cubicBezTo>
                <a:close/>
              </a:path>
            </a:pathLst>
          </a:cu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9" name="Shape 20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0560" y="1457026"/>
            <a:ext cx="670500" cy="5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Shape 2010"/>
          <p:cNvSpPr/>
          <p:nvPr/>
        </p:nvSpPr>
        <p:spPr>
          <a:xfrm>
            <a:off x="4572278" y="3359646"/>
            <a:ext cx="720000" cy="715200"/>
          </a:xfrm>
          <a:custGeom>
            <a:pathLst>
              <a:path extrusionOk="0" h="120000" w="120000">
                <a:moveTo>
                  <a:pt x="12960" y="96684"/>
                </a:moveTo>
                <a:lnTo>
                  <a:pt x="107039" y="96684"/>
                </a:lnTo>
                <a:lnTo>
                  <a:pt x="102426" y="102312"/>
                </a:lnTo>
                <a:cubicBezTo>
                  <a:pt x="91568" y="113240"/>
                  <a:pt x="76568" y="120000"/>
                  <a:pt x="60000" y="120000"/>
                </a:cubicBezTo>
                <a:cubicBezTo>
                  <a:pt x="43431" y="120000"/>
                  <a:pt x="28431" y="113240"/>
                  <a:pt x="17573" y="102312"/>
                </a:cubicBezTo>
                <a:close/>
                <a:moveTo>
                  <a:pt x="73486" y="881"/>
                </a:moveTo>
                <a:lnTo>
                  <a:pt x="83354" y="3964"/>
                </a:lnTo>
                <a:cubicBezTo>
                  <a:pt x="104889" y="13131"/>
                  <a:pt x="120000" y="34594"/>
                  <a:pt x="120000" y="59609"/>
                </a:cubicBezTo>
                <a:lnTo>
                  <a:pt x="118795" y="71636"/>
                </a:lnTo>
                <a:close/>
                <a:moveTo>
                  <a:pt x="52297" y="0"/>
                </a:moveTo>
                <a:lnTo>
                  <a:pt x="2881" y="77169"/>
                </a:lnTo>
                <a:lnTo>
                  <a:pt x="1219" y="71780"/>
                </a:lnTo>
                <a:cubicBezTo>
                  <a:pt x="419" y="67848"/>
                  <a:pt x="0" y="63778"/>
                  <a:pt x="0" y="59609"/>
                </a:cubicBezTo>
                <a:cubicBezTo>
                  <a:pt x="0" y="30425"/>
                  <a:pt x="20566" y="6076"/>
                  <a:pt x="47907" y="445"/>
                </a:cubicBezTo>
                <a:close/>
              </a:path>
            </a:pathLst>
          </a:cu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1" name="Shape 20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3451" y="3420062"/>
            <a:ext cx="670500" cy="5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Shape 2012"/>
          <p:cNvSpPr/>
          <p:nvPr/>
        </p:nvSpPr>
        <p:spPr>
          <a:xfrm>
            <a:off x="6940422" y="3368846"/>
            <a:ext cx="720000" cy="715200"/>
          </a:xfrm>
          <a:custGeom>
            <a:pathLst>
              <a:path extrusionOk="0" h="120000" w="120000">
                <a:moveTo>
                  <a:pt x="12960" y="96684"/>
                </a:moveTo>
                <a:lnTo>
                  <a:pt x="107039" y="96684"/>
                </a:lnTo>
                <a:lnTo>
                  <a:pt x="102426" y="102312"/>
                </a:lnTo>
                <a:cubicBezTo>
                  <a:pt x="91568" y="113240"/>
                  <a:pt x="76568" y="120000"/>
                  <a:pt x="60000" y="120000"/>
                </a:cubicBezTo>
                <a:cubicBezTo>
                  <a:pt x="43431" y="120000"/>
                  <a:pt x="28431" y="113240"/>
                  <a:pt x="17573" y="102312"/>
                </a:cubicBezTo>
                <a:close/>
                <a:moveTo>
                  <a:pt x="73486" y="881"/>
                </a:moveTo>
                <a:lnTo>
                  <a:pt x="83354" y="3964"/>
                </a:lnTo>
                <a:cubicBezTo>
                  <a:pt x="104889" y="13131"/>
                  <a:pt x="120000" y="34594"/>
                  <a:pt x="120000" y="59609"/>
                </a:cubicBezTo>
                <a:lnTo>
                  <a:pt x="118795" y="71636"/>
                </a:lnTo>
                <a:close/>
                <a:moveTo>
                  <a:pt x="52297" y="0"/>
                </a:moveTo>
                <a:lnTo>
                  <a:pt x="2881" y="77169"/>
                </a:lnTo>
                <a:lnTo>
                  <a:pt x="1219" y="71780"/>
                </a:lnTo>
                <a:cubicBezTo>
                  <a:pt x="419" y="67848"/>
                  <a:pt x="0" y="63778"/>
                  <a:pt x="0" y="59609"/>
                </a:cubicBezTo>
                <a:cubicBezTo>
                  <a:pt x="0" y="30425"/>
                  <a:pt x="20566" y="6076"/>
                  <a:pt x="47907" y="445"/>
                </a:cubicBezTo>
                <a:close/>
              </a:path>
            </a:pathLst>
          </a:cu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Shape 2013"/>
          <p:cNvSpPr txBox="1"/>
          <p:nvPr/>
        </p:nvSpPr>
        <p:spPr>
          <a:xfrm>
            <a:off x="584420" y="667910"/>
            <a:ext cx="3325200" cy="50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조각 합성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조각 보관함에서 조각을 선택 이후 나오는 화면으로 조각을 선택 한 조각이 재료가 되어집니다.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재료 등록은 자동으로 등록 되어지며, 1,2,3,4번 순서를 정해서 재료를 자동으로 등록 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4개의 유물 조각이 있으면 유물을 합성 할 수 있습니다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합성 하기 버튼을 누르면 연출이 나오고 유물 합성을 진행 합니다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동일 한 등급 조각이 3개 이하 이면 합성은 불가능 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합성 시 재료로 사용한 유물 조각은 소멸 되어지며, 상위 등급의 조각이 한 개 추가 되어집니다.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Shape 2014"/>
          <p:cNvSpPr/>
          <p:nvPr/>
        </p:nvSpPr>
        <p:spPr>
          <a:xfrm>
            <a:off x="215538" y="142595"/>
            <a:ext cx="173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조각 합성</a:t>
            </a:r>
          </a:p>
        </p:txBody>
      </p:sp>
      <p:sp>
        <p:nvSpPr>
          <p:cNvPr id="2015" name="Shape 2015"/>
          <p:cNvSpPr/>
          <p:nvPr/>
        </p:nvSpPr>
        <p:spPr>
          <a:xfrm>
            <a:off x="7831310" y="575268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Shape 2016"/>
          <p:cNvSpPr/>
          <p:nvPr/>
        </p:nvSpPr>
        <p:spPr>
          <a:xfrm>
            <a:off x="8553735" y="445299"/>
            <a:ext cx="2644800" cy="529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버튼을 클릭 시 유물 복원 화면으로 이동 합니다.</a:t>
            </a:r>
          </a:p>
        </p:txBody>
      </p:sp>
      <p:sp>
        <p:nvSpPr>
          <p:cNvPr id="2017" name="Shape 2017"/>
          <p:cNvSpPr/>
          <p:nvPr/>
        </p:nvSpPr>
        <p:spPr>
          <a:xfrm>
            <a:off x="7525671" y="3647305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Shape 2018"/>
          <p:cNvSpPr/>
          <p:nvPr/>
        </p:nvSpPr>
        <p:spPr>
          <a:xfrm>
            <a:off x="8248097" y="3517337"/>
            <a:ext cx="2644800" cy="529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조각이 부족 한 상태에서 자동으로 재료가 등록 되지 않은 상태</a:t>
            </a:r>
          </a:p>
        </p:txBody>
      </p:sp>
      <p:sp>
        <p:nvSpPr>
          <p:cNvPr id="2019" name="Shape 2019"/>
          <p:cNvSpPr/>
          <p:nvPr/>
        </p:nvSpPr>
        <p:spPr>
          <a:xfrm>
            <a:off x="7872047" y="6065914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Shape 2020"/>
          <p:cNvSpPr/>
          <p:nvPr/>
        </p:nvSpPr>
        <p:spPr>
          <a:xfrm>
            <a:off x="8531928" y="5935944"/>
            <a:ext cx="3200100" cy="529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합성 불가능 상태에서는 비활성화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합성이 가능 한 상태에서는 활성화 처리 합니다.</a:t>
            </a:r>
          </a:p>
        </p:txBody>
      </p:sp>
      <p:sp>
        <p:nvSpPr>
          <p:cNvPr id="2021" name="Shape 2021"/>
          <p:cNvSpPr/>
          <p:nvPr/>
        </p:nvSpPr>
        <p:spPr>
          <a:xfrm>
            <a:off x="6726360" y="2529169"/>
            <a:ext cx="13401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Shape 2022"/>
          <p:cNvSpPr/>
          <p:nvPr/>
        </p:nvSpPr>
        <p:spPr>
          <a:xfrm>
            <a:off x="8129077" y="2399200"/>
            <a:ext cx="2644800" cy="5904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재료 등급 보다 상위 등급에 재료가 나오게 되어집니다.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(다음 단계 조각이 보여지게 되어짐)</a:t>
            </a:r>
          </a:p>
        </p:txBody>
      </p:sp>
      <p:sp>
        <p:nvSpPr>
          <p:cNvPr id="2023" name="Shape 2023"/>
          <p:cNvSpPr/>
          <p:nvPr/>
        </p:nvSpPr>
        <p:spPr>
          <a:xfrm>
            <a:off x="7843477" y="5247976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4" name="Shape 2024"/>
          <p:cNvSpPr/>
          <p:nvPr/>
        </p:nvSpPr>
        <p:spPr>
          <a:xfrm>
            <a:off x="8565903" y="4590478"/>
            <a:ext cx="2644800" cy="12186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재료로 사용 할 조가의 등급을 선택 할 수 있습니다.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조각 등급 마다 보유 하고 있는 개수를 보여줍니다.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최상위 등급을 선택 시 안내 문구 팝업창이 나오게 되어집니다.(불가 안내 팝업)</a:t>
            </a:r>
          </a:p>
        </p:txBody>
      </p:sp>
      <p:sp>
        <p:nvSpPr>
          <p:cNvPr id="2025" name="Shape 2025"/>
          <p:cNvSpPr/>
          <p:nvPr/>
        </p:nvSpPr>
        <p:spPr>
          <a:xfrm>
            <a:off x="4495785" y="4502591"/>
            <a:ext cx="3164700" cy="498000"/>
          </a:xfrm>
          <a:prstGeom prst="roundRect">
            <a:avLst>
              <a:gd fmla="val 16667" name="adj"/>
            </a:avLst>
          </a:prstGeom>
          <a:solidFill>
            <a:schemeClr val="accent1">
              <a:alpha val="30980"/>
            </a:schemeClr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6등급 조각은 재료로 사용 할 수 없습니다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(이 팝업창은 3초 후 사라지는 팝업창 입니다)</a:t>
            </a:r>
          </a:p>
        </p:txBody>
      </p:sp>
      <p:sp>
        <p:nvSpPr>
          <p:cNvPr id="2026" name="Shape 2026"/>
          <p:cNvSpPr/>
          <p:nvPr/>
        </p:nvSpPr>
        <p:spPr>
          <a:xfrm rot="-1654095">
            <a:off x="7246863" y="4944419"/>
            <a:ext cx="214561" cy="23053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Shape 2032"/>
          <p:cNvSpPr txBox="1"/>
          <p:nvPr/>
        </p:nvSpPr>
        <p:spPr>
          <a:xfrm>
            <a:off x="584420" y="667910"/>
            <a:ext cx="3325200" cy="2862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인벤토리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보관함에서 자신이 보유 하고 있는 유물을 확인 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장착한 유물은 장착 표시가 되어집니다.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레벨을 표시 해주도록 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유물을 선택 시 유물 상세 정보 팝업창이 호출 되어집니다.(상세 정보 팝업창 내용 은 팝업 설명에서 확인)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Shape 2033"/>
          <p:cNvSpPr/>
          <p:nvPr/>
        </p:nvSpPr>
        <p:spPr>
          <a:xfrm>
            <a:off x="215538" y="142595"/>
            <a:ext cx="222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보관함 / 유물</a:t>
            </a:r>
          </a:p>
        </p:txBody>
      </p:sp>
      <p:sp>
        <p:nvSpPr>
          <p:cNvPr id="2034" name="Shape 2034"/>
          <p:cNvSpPr/>
          <p:nvPr/>
        </p:nvSpPr>
        <p:spPr>
          <a:xfrm>
            <a:off x="7853102" y="524220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Shape 2035"/>
          <p:cNvSpPr/>
          <p:nvPr/>
        </p:nvSpPr>
        <p:spPr>
          <a:xfrm>
            <a:off x="8575528" y="394251"/>
            <a:ext cx="2644800" cy="529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버튼을 클릭 시 유물 복원 화면으로 이동 합니다.</a:t>
            </a:r>
          </a:p>
        </p:txBody>
      </p:sp>
      <p:sp>
        <p:nvSpPr>
          <p:cNvPr id="2036" name="Shape 2036"/>
          <p:cNvSpPr/>
          <p:nvPr/>
        </p:nvSpPr>
        <p:spPr>
          <a:xfrm>
            <a:off x="7756800" y="1122071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Shape 2037"/>
          <p:cNvSpPr/>
          <p:nvPr/>
        </p:nvSpPr>
        <p:spPr>
          <a:xfrm>
            <a:off x="8479432" y="1079951"/>
            <a:ext cx="3200100" cy="640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기본 적으로 유물 보유 목록이 보여지게 되어지고 조각을 선택 시 조각 보유 목록을 확인 할 수 있습니다.</a:t>
            </a:r>
          </a:p>
        </p:txBody>
      </p:sp>
      <p:sp>
        <p:nvSpPr>
          <p:cNvPr id="2038" name="Shape 2038"/>
          <p:cNvSpPr/>
          <p:nvPr/>
        </p:nvSpPr>
        <p:spPr>
          <a:xfrm>
            <a:off x="4353626" y="481156"/>
            <a:ext cx="3461099" cy="6014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Shape 2039"/>
          <p:cNvSpPr/>
          <p:nvPr/>
        </p:nvSpPr>
        <p:spPr>
          <a:xfrm>
            <a:off x="4392401" y="6041905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2040" name="Shape 2040"/>
          <p:cNvSpPr/>
          <p:nvPr/>
        </p:nvSpPr>
        <p:spPr>
          <a:xfrm>
            <a:off x="4398221" y="531683"/>
            <a:ext cx="3380700" cy="33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보관함</a:t>
            </a:r>
          </a:p>
        </p:txBody>
      </p:sp>
      <p:sp>
        <p:nvSpPr>
          <p:cNvPr id="2041" name="Shape 2041"/>
          <p:cNvSpPr/>
          <p:nvPr/>
        </p:nvSpPr>
        <p:spPr>
          <a:xfrm>
            <a:off x="4439939" y="1337201"/>
            <a:ext cx="792000" cy="7920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7F6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Shape 2042"/>
          <p:cNvSpPr/>
          <p:nvPr/>
        </p:nvSpPr>
        <p:spPr>
          <a:xfrm>
            <a:off x="5283455" y="1346166"/>
            <a:ext cx="792000" cy="7920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7F6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Shape 2043"/>
          <p:cNvSpPr/>
          <p:nvPr/>
        </p:nvSpPr>
        <p:spPr>
          <a:xfrm>
            <a:off x="4439939" y="2210310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4" name="Shape 2044"/>
          <p:cNvSpPr/>
          <p:nvPr/>
        </p:nvSpPr>
        <p:spPr>
          <a:xfrm>
            <a:off x="5283455" y="2219275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5" name="Shape 2045"/>
          <p:cNvSpPr/>
          <p:nvPr/>
        </p:nvSpPr>
        <p:spPr>
          <a:xfrm>
            <a:off x="6117192" y="2220799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Shape 2046"/>
          <p:cNvSpPr/>
          <p:nvPr/>
        </p:nvSpPr>
        <p:spPr>
          <a:xfrm>
            <a:off x="6950931" y="2229764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Shape 2047"/>
          <p:cNvSpPr/>
          <p:nvPr/>
        </p:nvSpPr>
        <p:spPr>
          <a:xfrm>
            <a:off x="4440073" y="3059283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Shape 2048"/>
          <p:cNvSpPr/>
          <p:nvPr/>
        </p:nvSpPr>
        <p:spPr>
          <a:xfrm>
            <a:off x="5283587" y="3068249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Shape 2049"/>
          <p:cNvSpPr/>
          <p:nvPr/>
        </p:nvSpPr>
        <p:spPr>
          <a:xfrm>
            <a:off x="6117326" y="3069772"/>
            <a:ext cx="791999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Shape 2050"/>
          <p:cNvSpPr/>
          <p:nvPr/>
        </p:nvSpPr>
        <p:spPr>
          <a:xfrm>
            <a:off x="6951064" y="3078736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Shape 2051"/>
          <p:cNvSpPr/>
          <p:nvPr/>
        </p:nvSpPr>
        <p:spPr>
          <a:xfrm>
            <a:off x="4431735" y="3902201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Shape 2052"/>
          <p:cNvSpPr/>
          <p:nvPr/>
        </p:nvSpPr>
        <p:spPr>
          <a:xfrm>
            <a:off x="5275251" y="3911167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3" name="Shape 2053"/>
          <p:cNvSpPr/>
          <p:nvPr/>
        </p:nvSpPr>
        <p:spPr>
          <a:xfrm>
            <a:off x="6108989" y="3912689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Shape 2054"/>
          <p:cNvSpPr/>
          <p:nvPr/>
        </p:nvSpPr>
        <p:spPr>
          <a:xfrm>
            <a:off x="6942727" y="3921655"/>
            <a:ext cx="792000" cy="792000"/>
          </a:xfrm>
          <a:prstGeom prst="roundRect">
            <a:avLst>
              <a:gd fmla="val 8420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5" name="Shape 2055"/>
          <p:cNvCxnSpPr/>
          <p:nvPr/>
        </p:nvCxnSpPr>
        <p:spPr>
          <a:xfrm>
            <a:off x="4353994" y="5971367"/>
            <a:ext cx="3461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56" name="Shape 2056"/>
          <p:cNvSpPr/>
          <p:nvPr/>
        </p:nvSpPr>
        <p:spPr>
          <a:xfrm>
            <a:off x="4422376" y="918045"/>
            <a:ext cx="1656000" cy="3192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</a:t>
            </a:r>
          </a:p>
        </p:txBody>
      </p:sp>
      <p:sp>
        <p:nvSpPr>
          <p:cNvPr id="2057" name="Shape 2057"/>
          <p:cNvSpPr/>
          <p:nvPr/>
        </p:nvSpPr>
        <p:spPr>
          <a:xfrm>
            <a:off x="6116707" y="918046"/>
            <a:ext cx="1656000" cy="319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조각</a:t>
            </a:r>
          </a:p>
        </p:txBody>
      </p:sp>
      <p:pic>
        <p:nvPicPr>
          <p:cNvPr id="2058" name="Shape 20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6025" y="1435629"/>
            <a:ext cx="714900" cy="6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Shape 20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1437" y="1413763"/>
            <a:ext cx="474600" cy="71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Shape 2060"/>
          <p:cNvSpPr/>
          <p:nvPr/>
        </p:nvSpPr>
        <p:spPr>
          <a:xfrm>
            <a:off x="4449271" y="1955257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 10</a:t>
            </a:r>
          </a:p>
        </p:txBody>
      </p:sp>
      <p:sp>
        <p:nvSpPr>
          <p:cNvPr id="2061" name="Shape 2061"/>
          <p:cNvSpPr/>
          <p:nvPr/>
        </p:nvSpPr>
        <p:spPr>
          <a:xfrm>
            <a:off x="5292787" y="1964222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 10</a:t>
            </a:r>
          </a:p>
        </p:txBody>
      </p:sp>
      <p:pic>
        <p:nvPicPr>
          <p:cNvPr id="2062" name="Shape 20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7288" y="506900"/>
            <a:ext cx="333900" cy="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3" name="Shape 2063"/>
          <p:cNvPicPr preferRelativeResize="0"/>
          <p:nvPr/>
        </p:nvPicPr>
        <p:blipFill rotWithShape="1">
          <a:blip r:embed="rId6">
            <a:alphaModFix/>
          </a:blip>
          <a:srcRect b="0" l="-3034" r="21693" t="0"/>
          <a:stretch/>
        </p:blipFill>
        <p:spPr>
          <a:xfrm>
            <a:off x="4361573" y="1661602"/>
            <a:ext cx="492600" cy="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Shape 2064"/>
          <p:cNvSpPr/>
          <p:nvPr/>
        </p:nvSpPr>
        <p:spPr>
          <a:xfrm>
            <a:off x="6143780" y="1352695"/>
            <a:ext cx="791999" cy="7920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7F6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5" name="Shape 20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1764" y="1420292"/>
            <a:ext cx="474600" cy="7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Shape 2066"/>
          <p:cNvSpPr/>
          <p:nvPr/>
        </p:nvSpPr>
        <p:spPr>
          <a:xfrm>
            <a:off x="6153112" y="1970750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 10</a:t>
            </a:r>
          </a:p>
        </p:txBody>
      </p:sp>
      <p:sp>
        <p:nvSpPr>
          <p:cNvPr id="2067" name="Shape 2067"/>
          <p:cNvSpPr/>
          <p:nvPr/>
        </p:nvSpPr>
        <p:spPr>
          <a:xfrm>
            <a:off x="6983699" y="1354575"/>
            <a:ext cx="792000" cy="791999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7F6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8" name="Shape 20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1682" y="1422173"/>
            <a:ext cx="474600" cy="7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9" name="Shape 2069"/>
          <p:cNvSpPr/>
          <p:nvPr/>
        </p:nvSpPr>
        <p:spPr>
          <a:xfrm>
            <a:off x="6993031" y="1972631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 10</a:t>
            </a:r>
          </a:p>
        </p:txBody>
      </p:sp>
      <p:sp>
        <p:nvSpPr>
          <p:cNvPr id="2070" name="Shape 2070"/>
          <p:cNvSpPr/>
          <p:nvPr/>
        </p:nvSpPr>
        <p:spPr>
          <a:xfrm>
            <a:off x="7839421" y="1975934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Shape 2071"/>
          <p:cNvSpPr/>
          <p:nvPr/>
        </p:nvSpPr>
        <p:spPr>
          <a:xfrm>
            <a:off x="8562054" y="1933815"/>
            <a:ext cx="3200100" cy="640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이미지 및 유물의 레벨 표시 정보</a:t>
            </a:r>
          </a:p>
        </p:txBody>
      </p:sp>
      <p:grpSp>
        <p:nvGrpSpPr>
          <p:cNvPr id="2072" name="Shape 2072"/>
          <p:cNvGrpSpPr/>
          <p:nvPr/>
        </p:nvGrpSpPr>
        <p:grpSpPr>
          <a:xfrm>
            <a:off x="6668849" y="6053189"/>
            <a:ext cx="1059271" cy="378000"/>
            <a:chOff x="6668849" y="6080621"/>
            <a:chExt cx="1059271" cy="378000"/>
          </a:xfrm>
        </p:grpSpPr>
        <p:sp>
          <p:nvSpPr>
            <p:cNvPr id="2073" name="Shape 2073"/>
            <p:cNvSpPr/>
            <p:nvPr/>
          </p:nvSpPr>
          <p:spPr>
            <a:xfrm>
              <a:off x="6668849" y="6080621"/>
              <a:ext cx="744600" cy="378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국가유물</a:t>
              </a:r>
            </a:p>
          </p:txBody>
        </p:sp>
        <p:sp>
          <p:nvSpPr>
            <p:cNvPr id="2074" name="Shape 2074"/>
            <p:cNvSpPr/>
            <p:nvPr/>
          </p:nvSpPr>
          <p:spPr>
            <a:xfrm>
              <a:off x="7412521" y="6087514"/>
              <a:ext cx="315600" cy="360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Shape 2075"/>
            <p:cNvSpPr/>
            <p:nvPr/>
          </p:nvSpPr>
          <p:spPr>
            <a:xfrm>
              <a:off x="7479631" y="6187176"/>
              <a:ext cx="194100" cy="188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6" name="Shape 2076"/>
          <p:cNvSpPr/>
          <p:nvPr/>
        </p:nvSpPr>
        <p:spPr>
          <a:xfrm>
            <a:off x="7887768" y="6133841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Shape 2077"/>
          <p:cNvSpPr/>
          <p:nvPr/>
        </p:nvSpPr>
        <p:spPr>
          <a:xfrm>
            <a:off x="8570270" y="5265573"/>
            <a:ext cx="3307800" cy="1364999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 버튼 입니다.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정렬은 (국가유물, 공용유물, 전체 유물) 3가지를 선택 하여 보고 싶은 유물을 확인 할 수 있습니다.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화살표 버튼을 눌러 상위 / 하위 레벨을 결정 할 수 있습니다.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(기본 정렬은 전체 유물 / 상위 레벨로 처리 합니다_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Shape 2082"/>
          <p:cNvSpPr txBox="1"/>
          <p:nvPr/>
        </p:nvSpPr>
        <p:spPr>
          <a:xfrm>
            <a:off x="584420" y="667910"/>
            <a:ext cx="3325200" cy="48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선택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유물을 선택 시 유물 상세 정보가 나오게 되어집니다.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상세 정보에서는 해당 유물의 옵션 정보 및 수치 정보를 확인 할 수 있습니다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강화하기 : 강화하기 버튼을 통해서 강화 화면으로 이동 할 수 있습니다.(MAX 레벨에서는 강화 하기 버튼 클릭 시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장착 하기  : 장착 하기 버튼을 클릭 하여 유물을 장착 할 수 있습니다.(유물 슬롯이 남아 있는 상태)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교체하기  : 유물 모든 슬롯이 장착 되어져 있는 상태에서는 장착하기 버튼이 교체 하기 버튼으로 변경 되어집니다.</a:t>
            </a:r>
          </a:p>
        </p:txBody>
      </p:sp>
      <p:sp>
        <p:nvSpPr>
          <p:cNvPr id="2083" name="Shape 2083"/>
          <p:cNvSpPr/>
          <p:nvPr/>
        </p:nvSpPr>
        <p:spPr>
          <a:xfrm>
            <a:off x="215538" y="142595"/>
            <a:ext cx="222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보관함 / 유물</a:t>
            </a:r>
          </a:p>
        </p:txBody>
      </p:sp>
      <p:sp>
        <p:nvSpPr>
          <p:cNvPr id="2084" name="Shape 2084"/>
          <p:cNvSpPr/>
          <p:nvPr/>
        </p:nvSpPr>
        <p:spPr>
          <a:xfrm>
            <a:off x="7853102" y="524220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Shape 2085"/>
          <p:cNvSpPr/>
          <p:nvPr/>
        </p:nvSpPr>
        <p:spPr>
          <a:xfrm>
            <a:off x="8575528" y="394251"/>
            <a:ext cx="2644800" cy="529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버튼을 클릭 시 유물 복원 화면으로 이동 합니다.</a:t>
            </a:r>
          </a:p>
        </p:txBody>
      </p:sp>
      <p:sp>
        <p:nvSpPr>
          <p:cNvPr id="2086" name="Shape 2086"/>
          <p:cNvSpPr/>
          <p:nvPr/>
        </p:nvSpPr>
        <p:spPr>
          <a:xfrm>
            <a:off x="7756800" y="1122071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Shape 2087"/>
          <p:cNvSpPr/>
          <p:nvPr/>
        </p:nvSpPr>
        <p:spPr>
          <a:xfrm>
            <a:off x="8479432" y="1079951"/>
            <a:ext cx="3200100" cy="640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기본 적으로 유물 보유 목록이 보여지게 되어지고 조각을 선택 시 조각 보유 목록을 확인 할 수 있습니다.</a:t>
            </a:r>
          </a:p>
        </p:txBody>
      </p:sp>
      <p:sp>
        <p:nvSpPr>
          <p:cNvPr id="2088" name="Shape 2088"/>
          <p:cNvSpPr/>
          <p:nvPr/>
        </p:nvSpPr>
        <p:spPr>
          <a:xfrm>
            <a:off x="7839421" y="1975934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Shape 2089"/>
          <p:cNvSpPr/>
          <p:nvPr/>
        </p:nvSpPr>
        <p:spPr>
          <a:xfrm>
            <a:off x="8562054" y="1933815"/>
            <a:ext cx="3200100" cy="640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이미지 및 유물의 레벨 표시 정보</a:t>
            </a:r>
          </a:p>
        </p:txBody>
      </p:sp>
      <p:sp>
        <p:nvSpPr>
          <p:cNvPr id="2090" name="Shape 2090"/>
          <p:cNvSpPr/>
          <p:nvPr/>
        </p:nvSpPr>
        <p:spPr>
          <a:xfrm>
            <a:off x="7912596" y="6106957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Shape 2091"/>
          <p:cNvSpPr/>
          <p:nvPr/>
        </p:nvSpPr>
        <p:spPr>
          <a:xfrm>
            <a:off x="8635229" y="6064837"/>
            <a:ext cx="3200100" cy="4302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텍스트 정보</a:t>
            </a:r>
          </a:p>
        </p:txBody>
      </p:sp>
      <p:grpSp>
        <p:nvGrpSpPr>
          <p:cNvPr id="2092" name="Shape 2092"/>
          <p:cNvGrpSpPr/>
          <p:nvPr/>
        </p:nvGrpSpPr>
        <p:grpSpPr>
          <a:xfrm>
            <a:off x="4353626" y="481156"/>
            <a:ext cx="3461467" cy="6014100"/>
            <a:chOff x="4353626" y="481156"/>
            <a:chExt cx="3461467" cy="6014100"/>
          </a:xfrm>
        </p:grpSpPr>
        <p:sp>
          <p:nvSpPr>
            <p:cNvPr id="2093" name="Shape 2093"/>
            <p:cNvSpPr/>
            <p:nvPr/>
          </p:nvSpPr>
          <p:spPr>
            <a:xfrm>
              <a:off x="4353626" y="481156"/>
              <a:ext cx="3461099" cy="6014100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Shape 2094"/>
            <p:cNvSpPr/>
            <p:nvPr/>
          </p:nvSpPr>
          <p:spPr>
            <a:xfrm>
              <a:off x="4392401" y="6041905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2095" name="Shape 2095"/>
            <p:cNvSpPr/>
            <p:nvPr/>
          </p:nvSpPr>
          <p:spPr>
            <a:xfrm>
              <a:off x="4398221" y="531683"/>
              <a:ext cx="3380700" cy="338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 보관함</a:t>
              </a:r>
            </a:p>
          </p:txBody>
        </p:sp>
        <p:sp>
          <p:nvSpPr>
            <p:cNvPr id="2096" name="Shape 2096"/>
            <p:cNvSpPr/>
            <p:nvPr/>
          </p:nvSpPr>
          <p:spPr>
            <a:xfrm>
              <a:off x="4439939" y="1337201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1E4E79"/>
            </a:solidFill>
            <a:ln cap="flat" cmpd="sng" w="12700">
              <a:solidFill>
                <a:srgbClr val="7F6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283455" y="1346166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1E4E79"/>
            </a:solidFill>
            <a:ln cap="flat" cmpd="sng" w="12700">
              <a:solidFill>
                <a:srgbClr val="7F6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Shape 2098"/>
            <p:cNvSpPr/>
            <p:nvPr/>
          </p:nvSpPr>
          <p:spPr>
            <a:xfrm>
              <a:off x="4439939" y="2210310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283455" y="2219275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Shape 2100"/>
            <p:cNvSpPr/>
            <p:nvPr/>
          </p:nvSpPr>
          <p:spPr>
            <a:xfrm>
              <a:off x="6117192" y="2220799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Shape 2101"/>
            <p:cNvSpPr/>
            <p:nvPr/>
          </p:nvSpPr>
          <p:spPr>
            <a:xfrm>
              <a:off x="6950931" y="2229764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Shape 2102"/>
            <p:cNvSpPr/>
            <p:nvPr/>
          </p:nvSpPr>
          <p:spPr>
            <a:xfrm>
              <a:off x="4440073" y="3059283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Shape 2103"/>
            <p:cNvSpPr/>
            <p:nvPr/>
          </p:nvSpPr>
          <p:spPr>
            <a:xfrm>
              <a:off x="5283587" y="3068249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117326" y="3069772"/>
              <a:ext cx="791999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951064" y="3078736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Shape 2106"/>
            <p:cNvSpPr/>
            <p:nvPr/>
          </p:nvSpPr>
          <p:spPr>
            <a:xfrm>
              <a:off x="4431735" y="3902201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Shape 2107"/>
            <p:cNvSpPr/>
            <p:nvPr/>
          </p:nvSpPr>
          <p:spPr>
            <a:xfrm>
              <a:off x="5275251" y="3911167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108989" y="3912689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942727" y="3921655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10" name="Shape 2110"/>
            <p:cNvCxnSpPr/>
            <p:nvPr/>
          </p:nvCxnSpPr>
          <p:spPr>
            <a:xfrm>
              <a:off x="4353994" y="5971367"/>
              <a:ext cx="3461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111" name="Shape 2111"/>
            <p:cNvSpPr/>
            <p:nvPr/>
          </p:nvSpPr>
          <p:spPr>
            <a:xfrm>
              <a:off x="4422376" y="918045"/>
              <a:ext cx="1656000" cy="31920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</a:t>
              </a:r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116707" y="918046"/>
              <a:ext cx="1656000" cy="3192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조각</a:t>
              </a:r>
            </a:p>
          </p:txBody>
        </p:sp>
        <p:pic>
          <p:nvPicPr>
            <p:cNvPr id="2113" name="Shape 21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86025" y="1435629"/>
              <a:ext cx="714900" cy="62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4" name="Shape 21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51437" y="1413763"/>
              <a:ext cx="474600" cy="713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5" name="Shape 2115"/>
            <p:cNvSpPr/>
            <p:nvPr/>
          </p:nvSpPr>
          <p:spPr>
            <a:xfrm>
              <a:off x="4449271" y="1955257"/>
              <a:ext cx="782700" cy="180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784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LV. 10</a:t>
              </a:r>
            </a:p>
          </p:txBody>
        </p:sp>
        <p:sp>
          <p:nvSpPr>
            <p:cNvPr id="2116" name="Shape 2116"/>
            <p:cNvSpPr/>
            <p:nvPr/>
          </p:nvSpPr>
          <p:spPr>
            <a:xfrm>
              <a:off x="5292787" y="1964222"/>
              <a:ext cx="782700" cy="180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784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LV. 10</a:t>
              </a:r>
            </a:p>
          </p:txBody>
        </p:sp>
        <p:pic>
          <p:nvPicPr>
            <p:cNvPr id="2117" name="Shape 21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37288" y="506900"/>
              <a:ext cx="333900" cy="38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8" name="Shape 2118"/>
            <p:cNvSpPr/>
            <p:nvPr/>
          </p:nvSpPr>
          <p:spPr>
            <a:xfrm>
              <a:off x="4893457" y="6064837"/>
              <a:ext cx="2827200" cy="378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유물을 장착하여 다양한 효과를 받을 수 있습니다.</a:t>
              </a:r>
            </a:p>
          </p:txBody>
        </p:sp>
        <p:pic>
          <p:nvPicPr>
            <p:cNvPr id="2119" name="Shape 2119"/>
            <p:cNvPicPr preferRelativeResize="0"/>
            <p:nvPr/>
          </p:nvPicPr>
          <p:blipFill rotWithShape="1">
            <a:blip r:embed="rId6">
              <a:alphaModFix/>
            </a:blip>
            <a:srcRect b="0" l="-3034" r="21693" t="0"/>
            <a:stretch/>
          </p:blipFill>
          <p:spPr>
            <a:xfrm>
              <a:off x="4361573" y="1661602"/>
              <a:ext cx="492600" cy="515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0" name="Shape 2120"/>
            <p:cNvSpPr/>
            <p:nvPr/>
          </p:nvSpPr>
          <p:spPr>
            <a:xfrm>
              <a:off x="6143780" y="1352695"/>
              <a:ext cx="791999" cy="792000"/>
            </a:xfrm>
            <a:prstGeom prst="roundRect">
              <a:avLst>
                <a:gd fmla="val 8420" name="adj"/>
              </a:avLst>
            </a:prstGeom>
            <a:solidFill>
              <a:srgbClr val="1E4E79"/>
            </a:solidFill>
            <a:ln cap="flat" cmpd="sng" w="12700">
              <a:solidFill>
                <a:srgbClr val="7F6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21" name="Shape 21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11764" y="1420292"/>
              <a:ext cx="474600" cy="71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2" name="Shape 2122"/>
            <p:cNvSpPr/>
            <p:nvPr/>
          </p:nvSpPr>
          <p:spPr>
            <a:xfrm>
              <a:off x="6153112" y="1970750"/>
              <a:ext cx="782700" cy="180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784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LV. 10</a:t>
              </a:r>
            </a:p>
          </p:txBody>
        </p:sp>
        <p:sp>
          <p:nvSpPr>
            <p:cNvPr id="2123" name="Shape 2123"/>
            <p:cNvSpPr/>
            <p:nvPr/>
          </p:nvSpPr>
          <p:spPr>
            <a:xfrm>
              <a:off x="6983699" y="1354575"/>
              <a:ext cx="792000" cy="791999"/>
            </a:xfrm>
            <a:prstGeom prst="roundRect">
              <a:avLst>
                <a:gd fmla="val 8420" name="adj"/>
              </a:avLst>
            </a:prstGeom>
            <a:solidFill>
              <a:srgbClr val="1E4E79"/>
            </a:solidFill>
            <a:ln cap="flat" cmpd="sng" w="12700">
              <a:solidFill>
                <a:srgbClr val="7F6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24" name="Shape 21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51682" y="1422173"/>
              <a:ext cx="474600" cy="71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5" name="Shape 2125"/>
            <p:cNvSpPr/>
            <p:nvPr/>
          </p:nvSpPr>
          <p:spPr>
            <a:xfrm>
              <a:off x="6993031" y="1972631"/>
              <a:ext cx="782700" cy="180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784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LV. 10</a:t>
              </a:r>
            </a:p>
          </p:txBody>
        </p:sp>
      </p:grpSp>
      <p:sp>
        <p:nvSpPr>
          <p:cNvPr id="2126" name="Shape 2126"/>
          <p:cNvSpPr/>
          <p:nvPr/>
        </p:nvSpPr>
        <p:spPr>
          <a:xfrm>
            <a:off x="4365505" y="480006"/>
            <a:ext cx="3449399" cy="6010499"/>
          </a:xfrm>
          <a:prstGeom prst="roundRect">
            <a:avLst>
              <a:gd fmla="val 0" name="adj"/>
            </a:avLst>
          </a:prstGeom>
          <a:solidFill>
            <a:schemeClr val="dk1">
              <a:alpha val="5294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27" name="Shape 2127"/>
          <p:cNvGrpSpPr/>
          <p:nvPr/>
        </p:nvGrpSpPr>
        <p:grpSpPr>
          <a:xfrm>
            <a:off x="4437750" y="2160966"/>
            <a:ext cx="3329401" cy="2167808"/>
            <a:chOff x="4366033" y="3541530"/>
            <a:chExt cx="3329401" cy="2167808"/>
          </a:xfrm>
        </p:grpSpPr>
        <p:sp>
          <p:nvSpPr>
            <p:cNvPr id="2128" name="Shape 2128"/>
            <p:cNvSpPr/>
            <p:nvPr/>
          </p:nvSpPr>
          <p:spPr>
            <a:xfrm>
              <a:off x="4366035" y="3782739"/>
              <a:ext cx="3329400" cy="1926600"/>
            </a:xfrm>
            <a:prstGeom prst="roundRect">
              <a:avLst>
                <a:gd fmla="val 2168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29" name="Shape 21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475591" y="4138946"/>
              <a:ext cx="786300" cy="69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0" name="Shape 2130"/>
            <p:cNvSpPr/>
            <p:nvPr/>
          </p:nvSpPr>
          <p:spPr>
            <a:xfrm>
              <a:off x="5288800" y="4017939"/>
              <a:ext cx="1002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BF9000"/>
                  </a:solidFill>
                  <a:latin typeface="Arial"/>
                  <a:ea typeface="Arial"/>
                  <a:cs typeface="Arial"/>
                  <a:sym typeface="Arial"/>
                </a:rPr>
                <a:t>LV1. 고려청자</a:t>
              </a:r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275085" y="4218673"/>
              <a:ext cx="23361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보병 공격력 증가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기병 공격력 증가           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건물건축 속도 가속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과학연구 속도 가속</a:t>
              </a:r>
            </a:p>
          </p:txBody>
        </p:sp>
        <p:sp>
          <p:nvSpPr>
            <p:cNvPr id="2132" name="Shape 2132"/>
            <p:cNvSpPr/>
            <p:nvPr/>
          </p:nvSpPr>
          <p:spPr>
            <a:xfrm>
              <a:off x="6983828" y="4201244"/>
              <a:ext cx="6399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Shape 2133"/>
            <p:cNvSpPr/>
            <p:nvPr/>
          </p:nvSpPr>
          <p:spPr>
            <a:xfrm>
              <a:off x="4366033" y="3541530"/>
              <a:ext cx="3329399" cy="2769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 상세 정보</a:t>
              </a:r>
            </a:p>
          </p:txBody>
        </p:sp>
        <p:sp>
          <p:nvSpPr>
            <p:cNvPr id="2134" name="Shape 2134"/>
            <p:cNvSpPr/>
            <p:nvPr/>
          </p:nvSpPr>
          <p:spPr>
            <a:xfrm>
              <a:off x="4802782" y="5329808"/>
              <a:ext cx="987000" cy="3189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강화하기</a:t>
              </a:r>
            </a:p>
          </p:txBody>
        </p:sp>
        <p:sp>
          <p:nvSpPr>
            <p:cNvPr id="2135" name="Shape 2135"/>
            <p:cNvSpPr/>
            <p:nvPr/>
          </p:nvSpPr>
          <p:spPr>
            <a:xfrm>
              <a:off x="6307487" y="5325423"/>
              <a:ext cx="987000" cy="3189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장착 하기</a:t>
              </a:r>
            </a:p>
          </p:txBody>
        </p:sp>
        <p:cxnSp>
          <p:nvCxnSpPr>
            <p:cNvPr id="2136" name="Shape 2136"/>
            <p:cNvCxnSpPr/>
            <p:nvPr/>
          </p:nvCxnSpPr>
          <p:spPr>
            <a:xfrm>
              <a:off x="4460605" y="5240167"/>
              <a:ext cx="3146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2137" name="Shape 2137"/>
          <p:cNvSpPr/>
          <p:nvPr/>
        </p:nvSpPr>
        <p:spPr>
          <a:xfrm>
            <a:off x="4525687" y="2655869"/>
            <a:ext cx="833100" cy="833100"/>
          </a:xfrm>
          <a:prstGeom prst="roundRect">
            <a:avLst>
              <a:gd fmla="val 12131" name="adj"/>
            </a:avLst>
          </a:prstGeom>
          <a:solidFill>
            <a:schemeClr val="accent2"/>
          </a:solidFill>
          <a:ln cap="flat" cmpd="sng" w="38100">
            <a:solidFill>
              <a:srgbClr val="52525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2138" name="Shape 21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07907" y="2727884"/>
            <a:ext cx="668400" cy="6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Shape 2144"/>
          <p:cNvSpPr txBox="1"/>
          <p:nvPr/>
        </p:nvSpPr>
        <p:spPr>
          <a:xfrm>
            <a:off x="584420" y="667910"/>
            <a:ext cx="3325200" cy="2862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장착 / 해제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장착 : 장착하기 버튼이 나오는 경우는 6개의 유물 슬롯이 한 개라도 비워 있는 상태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max 레벨 상태에서 강화 하기 버튼을 클릭 시 알림 팝업창이 나오도록 처리 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장착 한 유물을 선택 시 팝업 창에서 해제 버튼을 클릭 하여 바로 해제 할 수 있습니다.</a:t>
            </a:r>
          </a:p>
        </p:txBody>
      </p:sp>
      <p:sp>
        <p:nvSpPr>
          <p:cNvPr id="2145" name="Shape 2145"/>
          <p:cNvSpPr/>
          <p:nvPr/>
        </p:nvSpPr>
        <p:spPr>
          <a:xfrm>
            <a:off x="215538" y="142595"/>
            <a:ext cx="175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장착/해제</a:t>
            </a:r>
          </a:p>
        </p:txBody>
      </p:sp>
      <p:grpSp>
        <p:nvGrpSpPr>
          <p:cNvPr id="2146" name="Shape 2146"/>
          <p:cNvGrpSpPr/>
          <p:nvPr/>
        </p:nvGrpSpPr>
        <p:grpSpPr>
          <a:xfrm>
            <a:off x="4437750" y="807294"/>
            <a:ext cx="3329401" cy="2167808"/>
            <a:chOff x="4366033" y="3541530"/>
            <a:chExt cx="3329401" cy="2167808"/>
          </a:xfrm>
        </p:grpSpPr>
        <p:sp>
          <p:nvSpPr>
            <p:cNvPr id="2147" name="Shape 2147"/>
            <p:cNvSpPr/>
            <p:nvPr/>
          </p:nvSpPr>
          <p:spPr>
            <a:xfrm>
              <a:off x="4366035" y="3782739"/>
              <a:ext cx="3329400" cy="1926600"/>
            </a:xfrm>
            <a:prstGeom prst="roundRect">
              <a:avLst>
                <a:gd fmla="val 2168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48" name="Shape 21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75591" y="4138946"/>
              <a:ext cx="786300" cy="69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9" name="Shape 2149"/>
            <p:cNvSpPr/>
            <p:nvPr/>
          </p:nvSpPr>
          <p:spPr>
            <a:xfrm>
              <a:off x="5288800" y="4017939"/>
              <a:ext cx="1002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BF9000"/>
                  </a:solidFill>
                  <a:latin typeface="Arial"/>
                  <a:ea typeface="Arial"/>
                  <a:cs typeface="Arial"/>
                  <a:sym typeface="Arial"/>
                </a:rPr>
                <a:t>LV1. 고려청자</a:t>
              </a:r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275085" y="4218673"/>
              <a:ext cx="23361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보병 공격력 증가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기병 공격력 증가           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건물건축 속도 가속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과학연구 속도 가속</a:t>
              </a:r>
            </a:p>
          </p:txBody>
        </p:sp>
        <p:sp>
          <p:nvSpPr>
            <p:cNvPr id="2151" name="Shape 2151"/>
            <p:cNvSpPr/>
            <p:nvPr/>
          </p:nvSpPr>
          <p:spPr>
            <a:xfrm>
              <a:off x="6983828" y="4201244"/>
              <a:ext cx="6399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Shape 2152"/>
            <p:cNvSpPr/>
            <p:nvPr/>
          </p:nvSpPr>
          <p:spPr>
            <a:xfrm>
              <a:off x="4366033" y="3541530"/>
              <a:ext cx="3329399" cy="2769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 상세 정보</a:t>
              </a:r>
            </a:p>
          </p:txBody>
        </p:sp>
        <p:sp>
          <p:nvSpPr>
            <p:cNvPr id="2153" name="Shape 2153"/>
            <p:cNvSpPr/>
            <p:nvPr/>
          </p:nvSpPr>
          <p:spPr>
            <a:xfrm>
              <a:off x="4802782" y="5329808"/>
              <a:ext cx="987000" cy="3189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강화하기</a:t>
              </a:r>
            </a:p>
          </p:txBody>
        </p:sp>
        <p:sp>
          <p:nvSpPr>
            <p:cNvPr id="2154" name="Shape 2154"/>
            <p:cNvSpPr/>
            <p:nvPr/>
          </p:nvSpPr>
          <p:spPr>
            <a:xfrm>
              <a:off x="6307487" y="5325423"/>
              <a:ext cx="987000" cy="3189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장착 하기</a:t>
              </a:r>
            </a:p>
          </p:txBody>
        </p:sp>
        <p:cxnSp>
          <p:nvCxnSpPr>
            <p:cNvPr id="2155" name="Shape 2155"/>
            <p:cNvCxnSpPr/>
            <p:nvPr/>
          </p:nvCxnSpPr>
          <p:spPr>
            <a:xfrm>
              <a:off x="4460605" y="5240167"/>
              <a:ext cx="3146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2156" name="Shape 2156"/>
          <p:cNvSpPr/>
          <p:nvPr/>
        </p:nvSpPr>
        <p:spPr>
          <a:xfrm>
            <a:off x="7464910" y="3464625"/>
            <a:ext cx="3164700" cy="498000"/>
          </a:xfrm>
          <a:prstGeom prst="roundRect">
            <a:avLst>
              <a:gd fmla="val 16667" name="adj"/>
            </a:avLst>
          </a:prstGeom>
          <a:solidFill>
            <a:schemeClr val="accent1">
              <a:alpha val="30980"/>
            </a:schemeClr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레벨 상태여서 강화가 불가능 합니다.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(이 팝업창은 3초 후 사라집니다)</a:t>
            </a:r>
          </a:p>
        </p:txBody>
      </p:sp>
      <p:sp>
        <p:nvSpPr>
          <p:cNvPr id="2157" name="Shape 2157"/>
          <p:cNvSpPr/>
          <p:nvPr/>
        </p:nvSpPr>
        <p:spPr>
          <a:xfrm>
            <a:off x="7722807" y="3152108"/>
            <a:ext cx="2427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레벨 상태에서 강화 버튼 클릭 시 </a:t>
            </a:r>
          </a:p>
        </p:txBody>
      </p:sp>
      <p:sp>
        <p:nvSpPr>
          <p:cNvPr id="2158" name="Shape 2158"/>
          <p:cNvSpPr/>
          <p:nvPr/>
        </p:nvSpPr>
        <p:spPr>
          <a:xfrm>
            <a:off x="4527458" y="1292190"/>
            <a:ext cx="833100" cy="833099"/>
          </a:xfrm>
          <a:prstGeom prst="roundRect">
            <a:avLst>
              <a:gd fmla="val 12131" name="adj"/>
            </a:avLst>
          </a:prstGeom>
          <a:solidFill>
            <a:schemeClr val="accent2"/>
          </a:solidFill>
          <a:ln cap="flat" cmpd="sng" w="38100">
            <a:solidFill>
              <a:srgbClr val="52525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2159" name="Shape 2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9680" y="1364204"/>
            <a:ext cx="668400" cy="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Shape 2160"/>
          <p:cNvSpPr/>
          <p:nvPr/>
        </p:nvSpPr>
        <p:spPr>
          <a:xfrm rot="-1823789">
            <a:off x="7242919" y="3029855"/>
            <a:ext cx="265029" cy="380128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1" name="Shape 2161"/>
          <p:cNvGrpSpPr/>
          <p:nvPr/>
        </p:nvGrpSpPr>
        <p:grpSpPr>
          <a:xfrm>
            <a:off x="4437749" y="4102764"/>
            <a:ext cx="3329401" cy="2167808"/>
            <a:chOff x="4366033" y="3541530"/>
            <a:chExt cx="3329401" cy="2167808"/>
          </a:xfrm>
        </p:grpSpPr>
        <p:sp>
          <p:nvSpPr>
            <p:cNvPr id="2162" name="Shape 2162"/>
            <p:cNvSpPr/>
            <p:nvPr/>
          </p:nvSpPr>
          <p:spPr>
            <a:xfrm>
              <a:off x="4366035" y="3782739"/>
              <a:ext cx="3329400" cy="1926600"/>
            </a:xfrm>
            <a:prstGeom prst="roundRect">
              <a:avLst>
                <a:gd fmla="val 2168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63" name="Shape 21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75591" y="4138946"/>
              <a:ext cx="786300" cy="69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4" name="Shape 2164"/>
            <p:cNvSpPr/>
            <p:nvPr/>
          </p:nvSpPr>
          <p:spPr>
            <a:xfrm>
              <a:off x="5288800" y="4017939"/>
              <a:ext cx="1002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BF9000"/>
                  </a:solidFill>
                  <a:latin typeface="Arial"/>
                  <a:ea typeface="Arial"/>
                  <a:cs typeface="Arial"/>
                  <a:sym typeface="Arial"/>
                </a:rPr>
                <a:t>LV1. 고려청자</a:t>
              </a:r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275085" y="4218673"/>
              <a:ext cx="23361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보병 공격력 증가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기병 공격력 증가           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건물건축 속도 가속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과학연구 속도 가속</a:t>
              </a:r>
            </a:p>
          </p:txBody>
        </p:sp>
        <p:sp>
          <p:nvSpPr>
            <p:cNvPr id="2166" name="Shape 2166"/>
            <p:cNvSpPr/>
            <p:nvPr/>
          </p:nvSpPr>
          <p:spPr>
            <a:xfrm>
              <a:off x="6983828" y="4201244"/>
              <a:ext cx="6399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Shape 2167"/>
            <p:cNvSpPr/>
            <p:nvPr/>
          </p:nvSpPr>
          <p:spPr>
            <a:xfrm>
              <a:off x="4366033" y="3541530"/>
              <a:ext cx="3329399" cy="2769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 상세 정보</a:t>
              </a:r>
            </a:p>
          </p:txBody>
        </p:sp>
        <p:sp>
          <p:nvSpPr>
            <p:cNvPr id="2168" name="Shape 2168"/>
            <p:cNvSpPr/>
            <p:nvPr/>
          </p:nvSpPr>
          <p:spPr>
            <a:xfrm>
              <a:off x="4802782" y="5329808"/>
              <a:ext cx="987000" cy="3189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강화하기</a:t>
              </a:r>
            </a:p>
          </p:txBody>
        </p:sp>
        <p:sp>
          <p:nvSpPr>
            <p:cNvPr id="2169" name="Shape 2169"/>
            <p:cNvSpPr/>
            <p:nvPr/>
          </p:nvSpPr>
          <p:spPr>
            <a:xfrm>
              <a:off x="6307487" y="5325423"/>
              <a:ext cx="987000" cy="3189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해제 하기</a:t>
              </a:r>
            </a:p>
          </p:txBody>
        </p:sp>
        <p:cxnSp>
          <p:nvCxnSpPr>
            <p:cNvPr id="2170" name="Shape 2170"/>
            <p:cNvCxnSpPr/>
            <p:nvPr/>
          </p:nvCxnSpPr>
          <p:spPr>
            <a:xfrm>
              <a:off x="4460605" y="5240167"/>
              <a:ext cx="3146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2171" name="Shape 2171"/>
          <p:cNvSpPr/>
          <p:nvPr/>
        </p:nvSpPr>
        <p:spPr>
          <a:xfrm>
            <a:off x="4527457" y="4587660"/>
            <a:ext cx="833100" cy="833100"/>
          </a:xfrm>
          <a:prstGeom prst="roundRect">
            <a:avLst>
              <a:gd fmla="val 12131" name="adj"/>
            </a:avLst>
          </a:prstGeom>
          <a:solidFill>
            <a:schemeClr val="accent2"/>
          </a:solidFill>
          <a:ln cap="flat" cmpd="sng" w="38100">
            <a:solidFill>
              <a:srgbClr val="52525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2172" name="Shape 2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9678" y="4659675"/>
            <a:ext cx="668400" cy="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3" name="Shape 2173"/>
          <p:cNvSpPr/>
          <p:nvPr/>
        </p:nvSpPr>
        <p:spPr>
          <a:xfrm>
            <a:off x="8214184" y="5217169"/>
            <a:ext cx="3164700" cy="498000"/>
          </a:xfrm>
          <a:prstGeom prst="roundRect">
            <a:avLst>
              <a:gd fmla="val 16667" name="adj"/>
            </a:avLst>
          </a:prstGeom>
          <a:solidFill>
            <a:schemeClr val="accent1">
              <a:alpha val="30980"/>
            </a:schemeClr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해제 버튼 클릭 시 장비 해제</a:t>
            </a:r>
          </a:p>
        </p:txBody>
      </p:sp>
      <p:sp>
        <p:nvSpPr>
          <p:cNvPr id="2174" name="Shape 2174"/>
          <p:cNvSpPr/>
          <p:nvPr/>
        </p:nvSpPr>
        <p:spPr>
          <a:xfrm rot="-7354534">
            <a:off x="7634602" y="5354300"/>
            <a:ext cx="265224" cy="896109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Shape 2180"/>
          <p:cNvSpPr txBox="1"/>
          <p:nvPr/>
        </p:nvSpPr>
        <p:spPr>
          <a:xfrm>
            <a:off x="584420" y="667910"/>
            <a:ext cx="33252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교체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6개의 유물 슬롯이 모두 채워져 있는 상태에서 유물 교체 버튼이 나오게 되어집니다.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동일한 유물이 장착이 되어져 있는 상태에서 유물 교체 버튼이 나오게 되어집니다.</a:t>
            </a:r>
          </a:p>
        </p:txBody>
      </p:sp>
      <p:sp>
        <p:nvSpPr>
          <p:cNvPr id="2181" name="Shape 2181"/>
          <p:cNvSpPr/>
          <p:nvPr/>
        </p:nvSpPr>
        <p:spPr>
          <a:xfrm>
            <a:off x="215538" y="142595"/>
            <a:ext cx="118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교체</a:t>
            </a:r>
          </a:p>
        </p:txBody>
      </p:sp>
      <p:grpSp>
        <p:nvGrpSpPr>
          <p:cNvPr id="2182" name="Shape 2182"/>
          <p:cNvGrpSpPr/>
          <p:nvPr/>
        </p:nvGrpSpPr>
        <p:grpSpPr>
          <a:xfrm>
            <a:off x="4353626" y="481156"/>
            <a:ext cx="3461467" cy="6014100"/>
            <a:chOff x="4353626" y="481156"/>
            <a:chExt cx="3461467" cy="6014100"/>
          </a:xfrm>
        </p:grpSpPr>
        <p:sp>
          <p:nvSpPr>
            <p:cNvPr id="2183" name="Shape 2183"/>
            <p:cNvSpPr/>
            <p:nvPr/>
          </p:nvSpPr>
          <p:spPr>
            <a:xfrm>
              <a:off x="4353626" y="481156"/>
              <a:ext cx="3461099" cy="6014100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Shape 2184"/>
            <p:cNvSpPr/>
            <p:nvPr/>
          </p:nvSpPr>
          <p:spPr>
            <a:xfrm>
              <a:off x="4392401" y="6041905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2185" name="Shape 2185"/>
            <p:cNvSpPr/>
            <p:nvPr/>
          </p:nvSpPr>
          <p:spPr>
            <a:xfrm>
              <a:off x="4398221" y="531683"/>
              <a:ext cx="3380700" cy="338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 보관함</a:t>
              </a:r>
            </a:p>
          </p:txBody>
        </p:sp>
        <p:sp>
          <p:nvSpPr>
            <p:cNvPr id="2186" name="Shape 2186"/>
            <p:cNvSpPr/>
            <p:nvPr/>
          </p:nvSpPr>
          <p:spPr>
            <a:xfrm>
              <a:off x="4439939" y="1337201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1E4E79"/>
            </a:solidFill>
            <a:ln cap="flat" cmpd="sng" w="12700">
              <a:solidFill>
                <a:srgbClr val="7F6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283455" y="1346166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1E4E79"/>
            </a:solidFill>
            <a:ln cap="flat" cmpd="sng" w="12700">
              <a:solidFill>
                <a:srgbClr val="7F6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Shape 2188"/>
            <p:cNvSpPr/>
            <p:nvPr/>
          </p:nvSpPr>
          <p:spPr>
            <a:xfrm>
              <a:off x="4439939" y="2210310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283455" y="2219275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Shape 2190"/>
            <p:cNvSpPr/>
            <p:nvPr/>
          </p:nvSpPr>
          <p:spPr>
            <a:xfrm>
              <a:off x="6117192" y="2220799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Shape 2191"/>
            <p:cNvSpPr/>
            <p:nvPr/>
          </p:nvSpPr>
          <p:spPr>
            <a:xfrm>
              <a:off x="6950931" y="2229764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Shape 2192"/>
            <p:cNvSpPr/>
            <p:nvPr/>
          </p:nvSpPr>
          <p:spPr>
            <a:xfrm>
              <a:off x="4440073" y="3059283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283587" y="3068249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Shape 2194"/>
            <p:cNvSpPr/>
            <p:nvPr/>
          </p:nvSpPr>
          <p:spPr>
            <a:xfrm>
              <a:off x="6117326" y="3069772"/>
              <a:ext cx="791999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Shape 2195"/>
            <p:cNvSpPr/>
            <p:nvPr/>
          </p:nvSpPr>
          <p:spPr>
            <a:xfrm>
              <a:off x="6951064" y="3078736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Shape 2196"/>
            <p:cNvSpPr/>
            <p:nvPr/>
          </p:nvSpPr>
          <p:spPr>
            <a:xfrm>
              <a:off x="4431735" y="3902201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275251" y="3911167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Shape 2198"/>
            <p:cNvSpPr/>
            <p:nvPr/>
          </p:nvSpPr>
          <p:spPr>
            <a:xfrm>
              <a:off x="6108989" y="3912689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Shape 2199"/>
            <p:cNvSpPr/>
            <p:nvPr/>
          </p:nvSpPr>
          <p:spPr>
            <a:xfrm>
              <a:off x="6942727" y="3921655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00" name="Shape 2200"/>
            <p:cNvCxnSpPr/>
            <p:nvPr/>
          </p:nvCxnSpPr>
          <p:spPr>
            <a:xfrm>
              <a:off x="4353994" y="5971367"/>
              <a:ext cx="3461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201" name="Shape 2201"/>
            <p:cNvSpPr/>
            <p:nvPr/>
          </p:nvSpPr>
          <p:spPr>
            <a:xfrm>
              <a:off x="4422376" y="918045"/>
              <a:ext cx="1656000" cy="31920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</a:t>
              </a:r>
            </a:p>
          </p:txBody>
        </p:sp>
        <p:sp>
          <p:nvSpPr>
            <p:cNvPr id="2202" name="Shape 2202"/>
            <p:cNvSpPr/>
            <p:nvPr/>
          </p:nvSpPr>
          <p:spPr>
            <a:xfrm>
              <a:off x="6116707" y="918046"/>
              <a:ext cx="1656000" cy="3192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조각</a:t>
              </a:r>
            </a:p>
          </p:txBody>
        </p:sp>
        <p:pic>
          <p:nvPicPr>
            <p:cNvPr id="2203" name="Shape 22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86025" y="1435629"/>
              <a:ext cx="714900" cy="62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4" name="Shape 220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51437" y="1413763"/>
              <a:ext cx="474600" cy="713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5" name="Shape 2205"/>
            <p:cNvSpPr/>
            <p:nvPr/>
          </p:nvSpPr>
          <p:spPr>
            <a:xfrm>
              <a:off x="4449271" y="1955257"/>
              <a:ext cx="782700" cy="180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784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LV. 10</a:t>
              </a:r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292787" y="1964222"/>
              <a:ext cx="782700" cy="180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784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LV. 10</a:t>
              </a:r>
            </a:p>
          </p:txBody>
        </p:sp>
        <p:pic>
          <p:nvPicPr>
            <p:cNvPr id="2207" name="Shape 220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37288" y="506900"/>
              <a:ext cx="333900" cy="38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8" name="Shape 2208"/>
            <p:cNvSpPr/>
            <p:nvPr/>
          </p:nvSpPr>
          <p:spPr>
            <a:xfrm>
              <a:off x="4893457" y="6064837"/>
              <a:ext cx="2827200" cy="378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유물을 장착하여 다양한 효과를 받을 수 있습니다.</a:t>
              </a:r>
            </a:p>
          </p:txBody>
        </p:sp>
        <p:pic>
          <p:nvPicPr>
            <p:cNvPr id="2209" name="Shape 2209"/>
            <p:cNvPicPr preferRelativeResize="0"/>
            <p:nvPr/>
          </p:nvPicPr>
          <p:blipFill rotWithShape="1">
            <a:blip r:embed="rId6">
              <a:alphaModFix/>
            </a:blip>
            <a:srcRect b="0" l="-3034" r="21693" t="0"/>
            <a:stretch/>
          </p:blipFill>
          <p:spPr>
            <a:xfrm>
              <a:off x="4361573" y="1661602"/>
              <a:ext cx="492600" cy="515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0" name="Shape 2210"/>
            <p:cNvSpPr/>
            <p:nvPr/>
          </p:nvSpPr>
          <p:spPr>
            <a:xfrm>
              <a:off x="6143780" y="1352695"/>
              <a:ext cx="791999" cy="792000"/>
            </a:xfrm>
            <a:prstGeom prst="roundRect">
              <a:avLst>
                <a:gd fmla="val 8420" name="adj"/>
              </a:avLst>
            </a:prstGeom>
            <a:solidFill>
              <a:srgbClr val="1E4E79"/>
            </a:solidFill>
            <a:ln cap="flat" cmpd="sng" w="12700">
              <a:solidFill>
                <a:srgbClr val="7F6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1" name="Shape 22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11764" y="1420292"/>
              <a:ext cx="474600" cy="71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2" name="Shape 2212"/>
            <p:cNvSpPr/>
            <p:nvPr/>
          </p:nvSpPr>
          <p:spPr>
            <a:xfrm>
              <a:off x="6153112" y="1970750"/>
              <a:ext cx="782700" cy="180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784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LV. 10</a:t>
              </a:r>
            </a:p>
          </p:txBody>
        </p:sp>
        <p:sp>
          <p:nvSpPr>
            <p:cNvPr id="2213" name="Shape 2213"/>
            <p:cNvSpPr/>
            <p:nvPr/>
          </p:nvSpPr>
          <p:spPr>
            <a:xfrm>
              <a:off x="6983699" y="1354575"/>
              <a:ext cx="792000" cy="791999"/>
            </a:xfrm>
            <a:prstGeom prst="roundRect">
              <a:avLst>
                <a:gd fmla="val 8420" name="adj"/>
              </a:avLst>
            </a:prstGeom>
            <a:solidFill>
              <a:srgbClr val="1E4E79"/>
            </a:solidFill>
            <a:ln cap="flat" cmpd="sng" w="12700">
              <a:solidFill>
                <a:srgbClr val="7F6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4" name="Shape 22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51682" y="1422173"/>
              <a:ext cx="474600" cy="71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5" name="Shape 2215"/>
            <p:cNvSpPr/>
            <p:nvPr/>
          </p:nvSpPr>
          <p:spPr>
            <a:xfrm>
              <a:off x="6993031" y="1972631"/>
              <a:ext cx="782700" cy="180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784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LV. 10</a:t>
              </a:r>
            </a:p>
          </p:txBody>
        </p:sp>
      </p:grpSp>
      <p:sp>
        <p:nvSpPr>
          <p:cNvPr id="2216" name="Shape 2216"/>
          <p:cNvSpPr/>
          <p:nvPr/>
        </p:nvSpPr>
        <p:spPr>
          <a:xfrm>
            <a:off x="4365505" y="480006"/>
            <a:ext cx="3449399" cy="6010499"/>
          </a:xfrm>
          <a:prstGeom prst="roundRect">
            <a:avLst>
              <a:gd fmla="val 0" name="adj"/>
            </a:avLst>
          </a:prstGeom>
          <a:solidFill>
            <a:schemeClr val="dk1">
              <a:alpha val="5294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7" name="Shape 2217"/>
          <p:cNvGrpSpPr/>
          <p:nvPr/>
        </p:nvGrpSpPr>
        <p:grpSpPr>
          <a:xfrm>
            <a:off x="4418374" y="1834755"/>
            <a:ext cx="3329401" cy="2167808"/>
            <a:chOff x="4437750" y="3245730"/>
            <a:chExt cx="3329401" cy="2167808"/>
          </a:xfrm>
        </p:grpSpPr>
        <p:grpSp>
          <p:nvGrpSpPr>
            <p:cNvPr id="2218" name="Shape 2218"/>
            <p:cNvGrpSpPr/>
            <p:nvPr/>
          </p:nvGrpSpPr>
          <p:grpSpPr>
            <a:xfrm>
              <a:off x="4437750" y="3245730"/>
              <a:ext cx="3329401" cy="2167808"/>
              <a:chOff x="4366033" y="3541530"/>
              <a:chExt cx="3329401" cy="2167808"/>
            </a:xfrm>
          </p:grpSpPr>
          <p:sp>
            <p:nvSpPr>
              <p:cNvPr id="2219" name="Shape 2219"/>
              <p:cNvSpPr/>
              <p:nvPr/>
            </p:nvSpPr>
            <p:spPr>
              <a:xfrm>
                <a:off x="4366035" y="3782739"/>
                <a:ext cx="3329400" cy="1926600"/>
              </a:xfrm>
              <a:prstGeom prst="roundRect">
                <a:avLst>
                  <a:gd fmla="val 2168" name="adj"/>
                </a:avLst>
              </a:prstGeom>
              <a:solidFill>
                <a:schemeClr val="dk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220" name="Shape 22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475591" y="4138946"/>
                <a:ext cx="786300" cy="69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21" name="Shape 2221"/>
              <p:cNvSpPr/>
              <p:nvPr/>
            </p:nvSpPr>
            <p:spPr>
              <a:xfrm>
                <a:off x="5288800" y="4017939"/>
                <a:ext cx="10023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000">
                    <a:solidFill>
                      <a:srgbClr val="BF9000"/>
                    </a:solidFill>
                    <a:latin typeface="Arial"/>
                    <a:ea typeface="Arial"/>
                    <a:cs typeface="Arial"/>
                    <a:sym typeface="Arial"/>
                  </a:rPr>
                  <a:t>LV1. 고려청자</a:t>
                </a:r>
              </a:p>
            </p:txBody>
          </p:sp>
          <p:sp>
            <p:nvSpPr>
              <p:cNvPr id="2222" name="Shape 2222"/>
              <p:cNvSpPr/>
              <p:nvPr/>
            </p:nvSpPr>
            <p:spPr>
              <a:xfrm>
                <a:off x="5275085" y="4218673"/>
                <a:ext cx="23361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보병 공격력 증가</a:t>
                </a:r>
              </a:p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기병 공격력 증가            </a:t>
                </a:r>
              </a:p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건물건축 속도 가속</a:t>
                </a:r>
              </a:p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과학연구 속도 가속</a:t>
                </a:r>
              </a:p>
            </p:txBody>
          </p:sp>
          <p:sp>
            <p:nvSpPr>
              <p:cNvPr id="2223" name="Shape 2223"/>
              <p:cNvSpPr/>
              <p:nvPr/>
            </p:nvSpPr>
            <p:spPr>
              <a:xfrm>
                <a:off x="6983828" y="4201244"/>
                <a:ext cx="639900" cy="86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000">
                    <a:solidFill>
                      <a:srgbClr val="FFD966"/>
                    </a:solidFill>
                    <a:latin typeface="Arial"/>
                    <a:ea typeface="Arial"/>
                    <a:cs typeface="Arial"/>
                    <a:sym typeface="Arial"/>
                  </a:rPr>
                  <a:t>10.20%</a:t>
                </a:r>
              </a:p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000">
                    <a:solidFill>
                      <a:srgbClr val="FFD966"/>
                    </a:solidFill>
                    <a:latin typeface="Arial"/>
                    <a:ea typeface="Arial"/>
                    <a:cs typeface="Arial"/>
                    <a:sym typeface="Arial"/>
                  </a:rPr>
                  <a:t>10.20%</a:t>
                </a:r>
              </a:p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000">
                    <a:solidFill>
                      <a:srgbClr val="FFD966"/>
                    </a:solidFill>
                    <a:latin typeface="Arial"/>
                    <a:ea typeface="Arial"/>
                    <a:cs typeface="Arial"/>
                    <a:sym typeface="Arial"/>
                  </a:rPr>
                  <a:t>      0%</a:t>
                </a:r>
              </a:p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000">
                    <a:solidFill>
                      <a:srgbClr val="FFD966"/>
                    </a:solidFill>
                    <a:latin typeface="Arial"/>
                    <a:ea typeface="Arial"/>
                    <a:cs typeface="Arial"/>
                    <a:sym typeface="Arial"/>
                  </a:rPr>
                  <a:t>      0%</a:t>
                </a:r>
              </a:p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4" name="Shape 2224"/>
              <p:cNvSpPr/>
              <p:nvPr/>
            </p:nvSpPr>
            <p:spPr>
              <a:xfrm>
                <a:off x="4366033" y="3541530"/>
                <a:ext cx="3329399" cy="2769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12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유물 상세 정보</a:t>
                </a:r>
              </a:p>
            </p:txBody>
          </p:sp>
          <p:sp>
            <p:nvSpPr>
              <p:cNvPr id="2225" name="Shape 2225"/>
              <p:cNvSpPr/>
              <p:nvPr/>
            </p:nvSpPr>
            <p:spPr>
              <a:xfrm>
                <a:off x="4802782" y="5329808"/>
                <a:ext cx="987000" cy="3189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12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강화하기</a:t>
                </a:r>
              </a:p>
            </p:txBody>
          </p:sp>
          <p:sp>
            <p:nvSpPr>
              <p:cNvPr id="2226" name="Shape 2226"/>
              <p:cNvSpPr/>
              <p:nvPr/>
            </p:nvSpPr>
            <p:spPr>
              <a:xfrm>
                <a:off x="6307487" y="5325423"/>
                <a:ext cx="987000" cy="3189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12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유물 교체</a:t>
                </a:r>
              </a:p>
            </p:txBody>
          </p:sp>
          <p:cxnSp>
            <p:nvCxnSpPr>
              <p:cNvPr id="2227" name="Shape 2227"/>
              <p:cNvCxnSpPr/>
              <p:nvPr/>
            </p:nvCxnSpPr>
            <p:spPr>
              <a:xfrm>
                <a:off x="4460605" y="5240167"/>
                <a:ext cx="3146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sp>
          <p:nvSpPr>
            <p:cNvPr id="2228" name="Shape 2228"/>
            <p:cNvSpPr/>
            <p:nvPr/>
          </p:nvSpPr>
          <p:spPr>
            <a:xfrm>
              <a:off x="4516944" y="3755157"/>
              <a:ext cx="833100" cy="833100"/>
            </a:xfrm>
            <a:prstGeom prst="roundRect">
              <a:avLst>
                <a:gd fmla="val 12131" name="adj"/>
              </a:avLst>
            </a:prstGeom>
            <a:solidFill>
              <a:schemeClr val="accent2"/>
            </a:solidFill>
            <a:ln cap="flat" cmpd="sng" w="38100">
              <a:solidFill>
                <a:srgbClr val="52525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donga.com/photo/news/200804/200804050094.jpg" id="2229" name="Shape 22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599164" y="3827171"/>
              <a:ext cx="668400" cy="67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0" name="Shape 2230"/>
          <p:cNvSpPr/>
          <p:nvPr/>
        </p:nvSpPr>
        <p:spPr>
          <a:xfrm rot="8445621">
            <a:off x="7689755" y="3666350"/>
            <a:ext cx="291669" cy="1060737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Shape 2231"/>
          <p:cNvSpPr/>
          <p:nvPr/>
        </p:nvSpPr>
        <p:spPr>
          <a:xfrm>
            <a:off x="8044963" y="4499253"/>
            <a:ext cx="3200100" cy="6300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교체 하기 버튼을 클릭 시 유물 장착 화면으로 이동 합니다.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Shape 2236"/>
          <p:cNvSpPr txBox="1"/>
          <p:nvPr/>
        </p:nvSpPr>
        <p:spPr>
          <a:xfrm>
            <a:off x="584420" y="667910"/>
            <a:ext cx="103428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교체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교체 : 교체하기 버튼을 클릭 시 유물 장착 팝업이 나오게 되어집니다.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6개 유물이 장착 되어진 상태에서는 유물 장착 팝업에서는 장착 하려는 유물 1개 + 장착 유물 6개를 확인 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동일 한 유물이 장착 되어진 상태에서는 장착 하려는 유물 1개 + 장착 유물 1개를 확인 할 수 있습니다.(동일한 유물의 정보만 보여줍니다)</a:t>
            </a:r>
          </a:p>
        </p:txBody>
      </p:sp>
      <p:sp>
        <p:nvSpPr>
          <p:cNvPr id="2237" name="Shape 2237"/>
          <p:cNvSpPr/>
          <p:nvPr/>
        </p:nvSpPr>
        <p:spPr>
          <a:xfrm>
            <a:off x="215538" y="142595"/>
            <a:ext cx="118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교체</a:t>
            </a:r>
          </a:p>
        </p:txBody>
      </p:sp>
      <p:grpSp>
        <p:nvGrpSpPr>
          <p:cNvPr id="2238" name="Shape 2238"/>
          <p:cNvGrpSpPr/>
          <p:nvPr/>
        </p:nvGrpSpPr>
        <p:grpSpPr>
          <a:xfrm>
            <a:off x="560857" y="2932703"/>
            <a:ext cx="3438001" cy="3454853"/>
            <a:chOff x="4188664" y="1052842"/>
            <a:chExt cx="3438001" cy="3454853"/>
          </a:xfrm>
        </p:grpSpPr>
        <p:sp>
          <p:nvSpPr>
            <p:cNvPr id="2239" name="Shape 2239"/>
            <p:cNvSpPr/>
            <p:nvPr/>
          </p:nvSpPr>
          <p:spPr>
            <a:xfrm>
              <a:off x="4188666" y="1405995"/>
              <a:ext cx="3438000" cy="3101700"/>
            </a:xfrm>
            <a:prstGeom prst="roundRect">
              <a:avLst>
                <a:gd fmla="val 2168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Shape 2240"/>
            <p:cNvSpPr/>
            <p:nvPr/>
          </p:nvSpPr>
          <p:spPr>
            <a:xfrm>
              <a:off x="4188664" y="1052842"/>
              <a:ext cx="3438000" cy="4056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 장착</a:t>
              </a:r>
            </a:p>
          </p:txBody>
        </p:sp>
        <p:sp>
          <p:nvSpPr>
            <p:cNvPr id="2241" name="Shape 2241"/>
            <p:cNvSpPr/>
            <p:nvPr/>
          </p:nvSpPr>
          <p:spPr>
            <a:xfrm>
              <a:off x="4625414" y="4083678"/>
              <a:ext cx="987000" cy="350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강화하기</a:t>
              </a:r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130119" y="4077257"/>
              <a:ext cx="987000" cy="350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 교체</a:t>
              </a:r>
            </a:p>
          </p:txBody>
        </p:sp>
        <p:sp>
          <p:nvSpPr>
            <p:cNvPr id="2243" name="Shape 2243"/>
            <p:cNvSpPr/>
            <p:nvPr/>
          </p:nvSpPr>
          <p:spPr>
            <a:xfrm>
              <a:off x="4255242" y="1505854"/>
              <a:ext cx="3306000" cy="1006500"/>
            </a:xfrm>
            <a:prstGeom prst="roundRect">
              <a:avLst>
                <a:gd fmla="val 4685" name="adj"/>
              </a:avLst>
            </a:prstGeom>
            <a:solidFill>
              <a:srgbClr val="3A3838"/>
            </a:solidFill>
            <a:ln cap="flat" cmpd="sng" w="9525">
              <a:solidFill>
                <a:schemeClr val="lt1"/>
              </a:solidFill>
              <a:prstDash val="dash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44" name="Shape 22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56233" y="1698000"/>
              <a:ext cx="786300" cy="69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5" name="Shape 2245"/>
            <p:cNvSpPr/>
            <p:nvPr/>
          </p:nvSpPr>
          <p:spPr>
            <a:xfrm>
              <a:off x="5197435" y="1576991"/>
              <a:ext cx="1002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LV1. 고려청자</a:t>
              </a:r>
            </a:p>
          </p:txBody>
        </p:sp>
        <p:sp>
          <p:nvSpPr>
            <p:cNvPr id="2246" name="Shape 2246"/>
            <p:cNvSpPr/>
            <p:nvPr/>
          </p:nvSpPr>
          <p:spPr>
            <a:xfrm>
              <a:off x="5183721" y="1777725"/>
              <a:ext cx="23361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보병 공격력 증가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기병 공격력 증가           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건물건축 속도 가속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과학연구 속도 가속</a:t>
              </a:r>
            </a:p>
          </p:txBody>
        </p:sp>
        <p:sp>
          <p:nvSpPr>
            <p:cNvPr id="2247" name="Shape 2247"/>
            <p:cNvSpPr/>
            <p:nvPr/>
          </p:nvSpPr>
          <p:spPr>
            <a:xfrm>
              <a:off x="6892464" y="1816283"/>
              <a:ext cx="6399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Shape 2248"/>
            <p:cNvSpPr/>
            <p:nvPr/>
          </p:nvSpPr>
          <p:spPr>
            <a:xfrm>
              <a:off x="4325869" y="1610009"/>
              <a:ext cx="833100" cy="833100"/>
            </a:xfrm>
            <a:prstGeom prst="roundRect">
              <a:avLst>
                <a:gd fmla="val 12131" name="adj"/>
              </a:avLst>
            </a:prstGeom>
            <a:solidFill>
              <a:schemeClr val="accent2"/>
            </a:solidFill>
            <a:ln cap="flat" cmpd="sng" w="38100">
              <a:solidFill>
                <a:srgbClr val="52525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donga.com/photo/news/200804/200804050094.jpg" id="2249" name="Shape 22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08091" y="1682025"/>
              <a:ext cx="668400" cy="67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0" name="Shape 2250"/>
            <p:cNvSpPr/>
            <p:nvPr/>
          </p:nvSpPr>
          <p:spPr>
            <a:xfrm>
              <a:off x="4264573" y="2564816"/>
              <a:ext cx="3305999" cy="1006499"/>
            </a:xfrm>
            <a:prstGeom prst="roundRect">
              <a:avLst>
                <a:gd fmla="val 4685" name="adj"/>
              </a:avLst>
            </a:prstGeom>
            <a:solidFill>
              <a:srgbClr val="0C0C0C"/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51" name="Shape 22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5564" y="2756961"/>
              <a:ext cx="786300" cy="69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2" name="Shape 2252"/>
            <p:cNvSpPr/>
            <p:nvPr/>
          </p:nvSpPr>
          <p:spPr>
            <a:xfrm>
              <a:off x="5206767" y="2635953"/>
              <a:ext cx="1002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LV1. 고려청자</a:t>
              </a:r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193051" y="2836688"/>
              <a:ext cx="23361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보병 공격력 증가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기병 공격력 증가           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건물건축 속도 가속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과학연구 속도 가속</a:t>
              </a:r>
            </a:p>
          </p:txBody>
        </p:sp>
        <p:sp>
          <p:nvSpPr>
            <p:cNvPr id="2254" name="Shape 2254"/>
            <p:cNvSpPr/>
            <p:nvPr/>
          </p:nvSpPr>
          <p:spPr>
            <a:xfrm>
              <a:off x="6901796" y="2819258"/>
              <a:ext cx="6399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Shape 2255"/>
            <p:cNvSpPr/>
            <p:nvPr/>
          </p:nvSpPr>
          <p:spPr>
            <a:xfrm>
              <a:off x="4335201" y="2668972"/>
              <a:ext cx="833100" cy="833100"/>
            </a:xfrm>
            <a:prstGeom prst="roundRect">
              <a:avLst>
                <a:gd fmla="val 12131" name="adj"/>
              </a:avLst>
            </a:prstGeom>
            <a:solidFill>
              <a:schemeClr val="accent2"/>
            </a:solidFill>
            <a:ln cap="flat" cmpd="sng" w="38100">
              <a:solidFill>
                <a:srgbClr val="52525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donga.com/photo/news/200804/200804050094.jpg" id="2256" name="Shape 22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17421" y="2740986"/>
              <a:ext cx="668400" cy="670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57" name="Shape 2257"/>
            <p:cNvCxnSpPr/>
            <p:nvPr/>
          </p:nvCxnSpPr>
          <p:spPr>
            <a:xfrm>
              <a:off x="4188666" y="3983214"/>
              <a:ext cx="3438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258" name="Shape 2258"/>
            <p:cNvSpPr/>
            <p:nvPr/>
          </p:nvSpPr>
          <p:spPr>
            <a:xfrm>
              <a:off x="4255171" y="1507175"/>
              <a:ext cx="189000" cy="197999"/>
            </a:xfrm>
            <a:prstGeom prst="halfFrame">
              <a:avLst>
                <a:gd fmla="val 33333" name="adj1"/>
                <a:gd fmla="val 33333" name="adj2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Shape 2259"/>
            <p:cNvSpPr/>
            <p:nvPr/>
          </p:nvSpPr>
          <p:spPr>
            <a:xfrm flipH="1">
              <a:off x="7386653" y="1500457"/>
              <a:ext cx="189000" cy="198000"/>
            </a:xfrm>
            <a:prstGeom prst="halfFrame">
              <a:avLst>
                <a:gd fmla="val 33333" name="adj1"/>
                <a:gd fmla="val 33333" name="adj2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Shape 2260"/>
            <p:cNvSpPr/>
            <p:nvPr/>
          </p:nvSpPr>
          <p:spPr>
            <a:xfrm flipH="1" rot="10800000">
              <a:off x="4260746" y="2312285"/>
              <a:ext cx="189000" cy="198000"/>
            </a:xfrm>
            <a:prstGeom prst="halfFrame">
              <a:avLst>
                <a:gd fmla="val 33333" name="adj1"/>
                <a:gd fmla="val 33333" name="adj2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Shape 2261"/>
            <p:cNvSpPr/>
            <p:nvPr/>
          </p:nvSpPr>
          <p:spPr>
            <a:xfrm rot="10800000">
              <a:off x="7392228" y="2314898"/>
              <a:ext cx="189000" cy="198000"/>
            </a:xfrm>
            <a:prstGeom prst="halfFrame">
              <a:avLst>
                <a:gd fmla="val 33333" name="adj1"/>
                <a:gd fmla="val 33333" name="adj2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2" name="Shape 2262"/>
          <p:cNvGrpSpPr/>
          <p:nvPr/>
        </p:nvGrpSpPr>
        <p:grpSpPr>
          <a:xfrm>
            <a:off x="6542113" y="2932703"/>
            <a:ext cx="3438001" cy="3454853"/>
            <a:chOff x="8127490" y="1052842"/>
            <a:chExt cx="3438001" cy="3454853"/>
          </a:xfrm>
        </p:grpSpPr>
        <p:sp>
          <p:nvSpPr>
            <p:cNvPr id="2263" name="Shape 2263"/>
            <p:cNvSpPr/>
            <p:nvPr/>
          </p:nvSpPr>
          <p:spPr>
            <a:xfrm>
              <a:off x="8127492" y="1405995"/>
              <a:ext cx="3438000" cy="3101700"/>
            </a:xfrm>
            <a:prstGeom prst="roundRect">
              <a:avLst>
                <a:gd fmla="val 2168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Shape 2264"/>
            <p:cNvSpPr/>
            <p:nvPr/>
          </p:nvSpPr>
          <p:spPr>
            <a:xfrm>
              <a:off x="8127490" y="1052842"/>
              <a:ext cx="3438000" cy="4056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 장착</a:t>
              </a:r>
            </a:p>
          </p:txBody>
        </p:sp>
        <p:sp>
          <p:nvSpPr>
            <p:cNvPr id="2265" name="Shape 2265"/>
            <p:cNvSpPr/>
            <p:nvPr/>
          </p:nvSpPr>
          <p:spPr>
            <a:xfrm>
              <a:off x="8564239" y="4083678"/>
              <a:ext cx="987000" cy="350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강화하기</a:t>
              </a:r>
            </a:p>
          </p:txBody>
        </p:sp>
        <p:sp>
          <p:nvSpPr>
            <p:cNvPr id="2266" name="Shape 2266"/>
            <p:cNvSpPr/>
            <p:nvPr/>
          </p:nvSpPr>
          <p:spPr>
            <a:xfrm>
              <a:off x="10068945" y="4077257"/>
              <a:ext cx="987000" cy="350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 교체</a:t>
              </a:r>
            </a:p>
          </p:txBody>
        </p:sp>
        <p:sp>
          <p:nvSpPr>
            <p:cNvPr id="2267" name="Shape 2267"/>
            <p:cNvSpPr/>
            <p:nvPr/>
          </p:nvSpPr>
          <p:spPr>
            <a:xfrm>
              <a:off x="8194067" y="1505854"/>
              <a:ext cx="3306000" cy="1006500"/>
            </a:xfrm>
            <a:prstGeom prst="roundRect">
              <a:avLst>
                <a:gd fmla="val 4685" name="adj"/>
              </a:avLst>
            </a:prstGeom>
            <a:solidFill>
              <a:srgbClr val="3A3838"/>
            </a:solidFill>
            <a:ln cap="flat" cmpd="sng" w="9525">
              <a:solidFill>
                <a:schemeClr val="lt1"/>
              </a:solidFill>
              <a:prstDash val="dash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68" name="Shape 22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295060" y="1698000"/>
              <a:ext cx="786300" cy="69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9" name="Shape 2269"/>
            <p:cNvSpPr/>
            <p:nvPr/>
          </p:nvSpPr>
          <p:spPr>
            <a:xfrm>
              <a:off x="9136261" y="1576991"/>
              <a:ext cx="1002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LV1. 고려청자</a:t>
              </a:r>
            </a:p>
          </p:txBody>
        </p:sp>
        <p:sp>
          <p:nvSpPr>
            <p:cNvPr id="2270" name="Shape 2270"/>
            <p:cNvSpPr/>
            <p:nvPr/>
          </p:nvSpPr>
          <p:spPr>
            <a:xfrm>
              <a:off x="9122546" y="1777725"/>
              <a:ext cx="23361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보병 공격력 증가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기병 공격력 증가           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건물건축 속도 가속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과학연구 속도 가속</a:t>
              </a:r>
            </a:p>
          </p:txBody>
        </p:sp>
        <p:sp>
          <p:nvSpPr>
            <p:cNvPr id="2271" name="Shape 2271"/>
            <p:cNvSpPr/>
            <p:nvPr/>
          </p:nvSpPr>
          <p:spPr>
            <a:xfrm>
              <a:off x="10831290" y="1816283"/>
              <a:ext cx="6399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Shape 2272"/>
            <p:cNvSpPr/>
            <p:nvPr/>
          </p:nvSpPr>
          <p:spPr>
            <a:xfrm>
              <a:off x="8264696" y="1610009"/>
              <a:ext cx="833100" cy="833100"/>
            </a:xfrm>
            <a:prstGeom prst="roundRect">
              <a:avLst>
                <a:gd fmla="val 12131" name="adj"/>
              </a:avLst>
            </a:prstGeom>
            <a:solidFill>
              <a:schemeClr val="accent2"/>
            </a:solidFill>
            <a:ln cap="flat" cmpd="sng" w="38100">
              <a:solidFill>
                <a:srgbClr val="52525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donga.com/photo/news/200804/200804050094.jpg" id="2273" name="Shape 227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46917" y="1682025"/>
              <a:ext cx="668400" cy="67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4" name="Shape 2274"/>
            <p:cNvSpPr/>
            <p:nvPr/>
          </p:nvSpPr>
          <p:spPr>
            <a:xfrm>
              <a:off x="8203399" y="2564816"/>
              <a:ext cx="3306000" cy="1006499"/>
            </a:xfrm>
            <a:prstGeom prst="roundRect">
              <a:avLst>
                <a:gd fmla="val 4685" name="adj"/>
              </a:avLst>
            </a:prstGeom>
            <a:solidFill>
              <a:srgbClr val="0C0C0C"/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75" name="Shape 22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304390" y="2756961"/>
              <a:ext cx="786300" cy="69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6" name="Shape 2276"/>
            <p:cNvSpPr/>
            <p:nvPr/>
          </p:nvSpPr>
          <p:spPr>
            <a:xfrm>
              <a:off x="9145592" y="2635953"/>
              <a:ext cx="1002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LV1. 고려청자</a:t>
              </a:r>
            </a:p>
          </p:txBody>
        </p:sp>
        <p:sp>
          <p:nvSpPr>
            <p:cNvPr id="2277" name="Shape 2277"/>
            <p:cNvSpPr/>
            <p:nvPr/>
          </p:nvSpPr>
          <p:spPr>
            <a:xfrm>
              <a:off x="9131878" y="2836688"/>
              <a:ext cx="23361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보병 공격력 증가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기병 공격력 증가           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건물건축 속도 가속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과학연구 속도 가속</a:t>
              </a:r>
            </a:p>
          </p:txBody>
        </p:sp>
        <p:sp>
          <p:nvSpPr>
            <p:cNvPr id="2278" name="Shape 2278"/>
            <p:cNvSpPr/>
            <p:nvPr/>
          </p:nvSpPr>
          <p:spPr>
            <a:xfrm>
              <a:off x="10840621" y="2819258"/>
              <a:ext cx="6399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Shape 2279"/>
            <p:cNvSpPr/>
            <p:nvPr/>
          </p:nvSpPr>
          <p:spPr>
            <a:xfrm>
              <a:off x="8274027" y="2668972"/>
              <a:ext cx="833100" cy="833100"/>
            </a:xfrm>
            <a:prstGeom prst="roundRect">
              <a:avLst>
                <a:gd fmla="val 12131" name="adj"/>
              </a:avLst>
            </a:prstGeom>
            <a:solidFill>
              <a:schemeClr val="accent2"/>
            </a:solidFill>
            <a:ln cap="flat" cmpd="sng" w="38100">
              <a:solidFill>
                <a:srgbClr val="52525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donga.com/photo/news/200804/200804050094.jpg" id="2280" name="Shape 22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56247" y="2740986"/>
              <a:ext cx="668400" cy="670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1" name="Shape 2281"/>
            <p:cNvCxnSpPr/>
            <p:nvPr/>
          </p:nvCxnSpPr>
          <p:spPr>
            <a:xfrm>
              <a:off x="8127492" y="3983214"/>
              <a:ext cx="3438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282" name="Shape 2282"/>
            <p:cNvSpPr/>
            <p:nvPr/>
          </p:nvSpPr>
          <p:spPr>
            <a:xfrm>
              <a:off x="8212729" y="2588409"/>
              <a:ext cx="3276000" cy="972000"/>
            </a:xfrm>
            <a:prstGeom prst="roundRect">
              <a:avLst>
                <a:gd fmla="val 4685" name="adj"/>
              </a:avLst>
            </a:prstGeom>
            <a:solidFill>
              <a:schemeClr val="dk1">
                <a:alpha val="4667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83" name="Shape 2283"/>
            <p:cNvPicPr preferRelativeResize="0"/>
            <p:nvPr/>
          </p:nvPicPr>
          <p:blipFill rotWithShape="1">
            <a:blip r:embed="rId5">
              <a:alphaModFix/>
            </a:blip>
            <a:srcRect b="0" l="-3034" r="21693" t="0"/>
            <a:stretch/>
          </p:blipFill>
          <p:spPr>
            <a:xfrm>
              <a:off x="8342113" y="2709639"/>
              <a:ext cx="721200" cy="75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4" name="Shape 2284"/>
            <p:cNvSpPr/>
            <p:nvPr/>
          </p:nvSpPr>
          <p:spPr>
            <a:xfrm>
              <a:off x="8193996" y="1507175"/>
              <a:ext cx="189000" cy="197999"/>
            </a:xfrm>
            <a:prstGeom prst="halfFrame">
              <a:avLst>
                <a:gd fmla="val 33333" name="adj1"/>
                <a:gd fmla="val 33333" name="adj2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Shape 2285"/>
            <p:cNvSpPr/>
            <p:nvPr/>
          </p:nvSpPr>
          <p:spPr>
            <a:xfrm flipH="1">
              <a:off x="11325479" y="1500457"/>
              <a:ext cx="189000" cy="198000"/>
            </a:xfrm>
            <a:prstGeom prst="halfFrame">
              <a:avLst>
                <a:gd fmla="val 33333" name="adj1"/>
                <a:gd fmla="val 33333" name="adj2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Shape 2286"/>
            <p:cNvSpPr/>
            <p:nvPr/>
          </p:nvSpPr>
          <p:spPr>
            <a:xfrm flipH="1" rot="10800000">
              <a:off x="8199571" y="2312285"/>
              <a:ext cx="189000" cy="198000"/>
            </a:xfrm>
            <a:prstGeom prst="halfFrame">
              <a:avLst>
                <a:gd fmla="val 33333" name="adj1"/>
                <a:gd fmla="val 33333" name="adj2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Shape 2287"/>
            <p:cNvSpPr/>
            <p:nvPr/>
          </p:nvSpPr>
          <p:spPr>
            <a:xfrm rot="10800000">
              <a:off x="11331054" y="2314898"/>
              <a:ext cx="189000" cy="198000"/>
            </a:xfrm>
            <a:prstGeom prst="halfFrame">
              <a:avLst>
                <a:gd fmla="val 33333" name="adj1"/>
                <a:gd fmla="val 33333" name="adj2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8" name="Shape 2288"/>
          <p:cNvSpPr/>
          <p:nvPr/>
        </p:nvSpPr>
        <p:spPr>
          <a:xfrm rot="1907404">
            <a:off x="9861222" y="5053709"/>
            <a:ext cx="660012" cy="223109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Shape 2289"/>
          <p:cNvSpPr/>
          <p:nvPr/>
        </p:nvSpPr>
        <p:spPr>
          <a:xfrm>
            <a:off x="10056021" y="5451253"/>
            <a:ext cx="1986900" cy="4302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유물을 선택 하고 유물 교체 버튼을 누르면 장비 </a:t>
            </a:r>
          </a:p>
        </p:txBody>
      </p:sp>
      <p:sp>
        <p:nvSpPr>
          <p:cNvPr id="2290" name="Shape 2290"/>
          <p:cNvSpPr/>
          <p:nvPr/>
        </p:nvSpPr>
        <p:spPr>
          <a:xfrm>
            <a:off x="4024362" y="4500112"/>
            <a:ext cx="256800" cy="13629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Shape 2291"/>
          <p:cNvSpPr/>
          <p:nvPr/>
        </p:nvSpPr>
        <p:spPr>
          <a:xfrm>
            <a:off x="4362355" y="4896614"/>
            <a:ext cx="1986900" cy="4302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스크롤 가능 영역 입니다.</a:t>
            </a:r>
          </a:p>
        </p:txBody>
      </p:sp>
      <p:sp>
        <p:nvSpPr>
          <p:cNvPr id="2292" name="Shape 2292"/>
          <p:cNvSpPr/>
          <p:nvPr/>
        </p:nvSpPr>
        <p:spPr>
          <a:xfrm rot="1907404">
            <a:off x="4084070" y="3742155"/>
            <a:ext cx="660012" cy="223109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Shape 2293"/>
          <p:cNvSpPr/>
          <p:nvPr/>
        </p:nvSpPr>
        <p:spPr>
          <a:xfrm>
            <a:off x="4363712" y="4139700"/>
            <a:ext cx="1986900" cy="4302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인벤토리에서 선택 한 장비 정보(고정 위치)</a:t>
            </a:r>
          </a:p>
        </p:txBody>
      </p:sp>
      <p:sp>
        <p:nvSpPr>
          <p:cNvPr id="2294" name="Shape 2294"/>
          <p:cNvSpPr/>
          <p:nvPr/>
        </p:nvSpPr>
        <p:spPr>
          <a:xfrm rot="1907404">
            <a:off x="9834916" y="3747224"/>
            <a:ext cx="660012" cy="223109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Shape 2295"/>
          <p:cNvSpPr/>
          <p:nvPr/>
        </p:nvSpPr>
        <p:spPr>
          <a:xfrm>
            <a:off x="10114557" y="4144769"/>
            <a:ext cx="1986900" cy="4302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인벤토리에서 선택 한 장비 정보(고정 위치)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Shape 2301"/>
          <p:cNvSpPr txBox="1"/>
          <p:nvPr/>
        </p:nvSpPr>
        <p:spPr>
          <a:xfrm>
            <a:off x="584420" y="667910"/>
            <a:ext cx="33252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강화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유물을 강화 할 수 있는 화면 입니다.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유물 재료를 넣어서 유물의 레벨을 상승 시킬 수 있습니다.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2" name="Shape 2302"/>
          <p:cNvSpPr/>
          <p:nvPr/>
        </p:nvSpPr>
        <p:spPr>
          <a:xfrm>
            <a:off x="215538" y="142595"/>
            <a:ext cx="118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강화</a:t>
            </a:r>
          </a:p>
        </p:txBody>
      </p:sp>
      <p:sp>
        <p:nvSpPr>
          <p:cNvPr id="2303" name="Shape 2303"/>
          <p:cNvSpPr/>
          <p:nvPr/>
        </p:nvSpPr>
        <p:spPr>
          <a:xfrm>
            <a:off x="8461310" y="1148812"/>
            <a:ext cx="3200100" cy="640499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재료 슬롯(최대 8개 까지 재료 등록이 가능)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상단에 앞 순서로 재료를 채워주도록 합니다.</a:t>
            </a:r>
          </a:p>
        </p:txBody>
      </p:sp>
      <p:sp>
        <p:nvSpPr>
          <p:cNvPr id="2304" name="Shape 2304"/>
          <p:cNvSpPr/>
          <p:nvPr/>
        </p:nvSpPr>
        <p:spPr>
          <a:xfrm>
            <a:off x="8273082" y="1962934"/>
            <a:ext cx="3200100" cy="700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현재 레벨 / 유물 다음 레벨 정보(MAX의 경우 MAX 표시를 해주도록 합니다)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재료를 넣어 경험치 100% 넘으면 다음 레벨로  보여주도록 합니다</a:t>
            </a:r>
          </a:p>
        </p:txBody>
      </p:sp>
      <p:sp>
        <p:nvSpPr>
          <p:cNvPr id="2305" name="Shape 2305"/>
          <p:cNvSpPr/>
          <p:nvPr/>
        </p:nvSpPr>
        <p:spPr>
          <a:xfrm>
            <a:off x="8203942" y="2713417"/>
            <a:ext cx="3200100" cy="9324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레벨 경험치 게이지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(유물을 재료로 사용 시 유물 경험치에 따라 게이지가 상승 하게 되어집니다)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총 경험치 량에서 지금 현재 가지고 있는 경험치 량을 가지고 %를 계산 해서 보여줍니다.</a:t>
            </a:r>
          </a:p>
        </p:txBody>
      </p:sp>
      <p:sp>
        <p:nvSpPr>
          <p:cNvPr id="2306" name="Shape 2306"/>
          <p:cNvSpPr/>
          <p:nvPr/>
        </p:nvSpPr>
        <p:spPr>
          <a:xfrm>
            <a:off x="8261113" y="3695739"/>
            <a:ext cx="3200100" cy="9324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유물의 옵션 정보 및 지금 현재 수치 정보를 보여줍니다.(강화 후 데이터는 레벨이 상승 하는 경우만 변경 되어지게 됩니다)</a:t>
            </a:r>
          </a:p>
        </p:txBody>
      </p:sp>
      <p:sp>
        <p:nvSpPr>
          <p:cNvPr id="2307" name="Shape 2307"/>
          <p:cNvSpPr/>
          <p:nvPr/>
        </p:nvSpPr>
        <p:spPr>
          <a:xfrm>
            <a:off x="8043003" y="4695971"/>
            <a:ext cx="3200100" cy="9324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이미지 / 유물의 레벨 정보를 보여 주도록 합니다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유물을 선택 시 유물 재료 슬롯으로 이동 하게 되어집니다.</a:t>
            </a:r>
          </a:p>
        </p:txBody>
      </p:sp>
      <p:sp>
        <p:nvSpPr>
          <p:cNvPr id="2308" name="Shape 2308"/>
          <p:cNvSpPr/>
          <p:nvPr/>
        </p:nvSpPr>
        <p:spPr>
          <a:xfrm>
            <a:off x="1064579" y="5340894"/>
            <a:ext cx="3200099" cy="9324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★ 강화 시 은화를 사용 하게 되어집니다.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강화 재료에 따라 강화 비용이 틀려지게 되어집니다.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(유물 등급 / 레벨 / 재료에 개수에 따라 틀려짐) </a:t>
            </a:r>
          </a:p>
        </p:txBody>
      </p:sp>
      <p:sp>
        <p:nvSpPr>
          <p:cNvPr id="2309" name="Shape 2309"/>
          <p:cNvSpPr/>
          <p:nvPr/>
        </p:nvSpPr>
        <p:spPr>
          <a:xfrm>
            <a:off x="7871775" y="6111889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0" name="Shape 2310"/>
          <p:cNvSpPr/>
          <p:nvPr/>
        </p:nvSpPr>
        <p:spPr>
          <a:xfrm>
            <a:off x="8647547" y="6047746"/>
            <a:ext cx="1121700" cy="3978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 버튼</a:t>
            </a:r>
          </a:p>
        </p:txBody>
      </p:sp>
      <p:sp>
        <p:nvSpPr>
          <p:cNvPr id="2311" name="Shape 2311"/>
          <p:cNvSpPr/>
          <p:nvPr/>
        </p:nvSpPr>
        <p:spPr>
          <a:xfrm>
            <a:off x="7959434" y="605662"/>
            <a:ext cx="659700" cy="223199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2" name="Shape 2312"/>
          <p:cNvSpPr/>
          <p:nvPr/>
        </p:nvSpPr>
        <p:spPr>
          <a:xfrm>
            <a:off x="8735206" y="541520"/>
            <a:ext cx="1121700" cy="397799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은화 보유량</a:t>
            </a:r>
          </a:p>
        </p:txBody>
      </p:sp>
      <p:sp>
        <p:nvSpPr>
          <p:cNvPr id="2313" name="Shape 2313"/>
          <p:cNvSpPr/>
          <p:nvPr/>
        </p:nvSpPr>
        <p:spPr>
          <a:xfrm>
            <a:off x="1220475" y="2790492"/>
            <a:ext cx="2644800" cy="7752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재료를 넣으면 정보가 변경 되어지게 되어집니다.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(MAX 레벨의 경우 등급 최대 레벨에 따라서 </a:t>
            </a:r>
            <a:r>
              <a:rPr b="1" lang="en-US" sz="1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LV20 MAX</a:t>
            </a: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로 표시 해줍니다)</a:t>
            </a:r>
          </a:p>
        </p:txBody>
      </p:sp>
      <p:grpSp>
        <p:nvGrpSpPr>
          <p:cNvPr id="2314" name="Shape 2314"/>
          <p:cNvGrpSpPr/>
          <p:nvPr/>
        </p:nvGrpSpPr>
        <p:grpSpPr>
          <a:xfrm>
            <a:off x="4251000" y="490120"/>
            <a:ext cx="3580164" cy="6014100"/>
            <a:chOff x="4251000" y="490120"/>
            <a:chExt cx="3580164" cy="6014100"/>
          </a:xfrm>
        </p:grpSpPr>
        <p:sp>
          <p:nvSpPr>
            <p:cNvPr id="2315" name="Shape 2315"/>
            <p:cNvSpPr/>
            <p:nvPr/>
          </p:nvSpPr>
          <p:spPr>
            <a:xfrm>
              <a:off x="4360730" y="490120"/>
              <a:ext cx="3461099" cy="6014100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Shape 2316"/>
            <p:cNvSpPr/>
            <p:nvPr/>
          </p:nvSpPr>
          <p:spPr>
            <a:xfrm>
              <a:off x="4408471" y="6050869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2317" name="Shape 2317"/>
            <p:cNvSpPr/>
            <p:nvPr/>
          </p:nvSpPr>
          <p:spPr>
            <a:xfrm>
              <a:off x="4414292" y="540649"/>
              <a:ext cx="3380700" cy="338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강화</a:t>
              </a:r>
            </a:p>
          </p:txBody>
        </p:sp>
        <p:cxnSp>
          <p:nvCxnSpPr>
            <p:cNvPr id="2318" name="Shape 2318"/>
            <p:cNvCxnSpPr/>
            <p:nvPr/>
          </p:nvCxnSpPr>
          <p:spPr>
            <a:xfrm>
              <a:off x="4370064" y="5980332"/>
              <a:ext cx="3461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319" name="Shape 2319"/>
            <p:cNvSpPr/>
            <p:nvPr/>
          </p:nvSpPr>
          <p:spPr>
            <a:xfrm>
              <a:off x="4386478" y="2680444"/>
              <a:ext cx="3352200" cy="9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BF9000"/>
                  </a:solidFill>
                  <a:latin typeface="Arial"/>
                  <a:ea typeface="Arial"/>
                  <a:cs typeface="Arial"/>
                  <a:sym typeface="Arial"/>
                </a:rPr>
                <a:t>옵션 정보                          강화전              </a:t>
              </a:r>
              <a:r>
                <a:rPr b="1" lang="en-US" sz="10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강화후 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보병 공격력 증가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기병 공격력 증가           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건물건축 속도 가속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과학연구 속도 가속</a:t>
              </a:r>
            </a:p>
          </p:txBody>
        </p:sp>
        <p:sp>
          <p:nvSpPr>
            <p:cNvPr id="2320" name="Shape 2320"/>
            <p:cNvSpPr/>
            <p:nvPr/>
          </p:nvSpPr>
          <p:spPr>
            <a:xfrm>
              <a:off x="4405557" y="3680485"/>
              <a:ext cx="3381000" cy="2265900"/>
            </a:xfrm>
            <a:prstGeom prst="roundRect">
              <a:avLst>
                <a:gd fmla="val 3958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Shape 2321"/>
            <p:cNvSpPr/>
            <p:nvPr/>
          </p:nvSpPr>
          <p:spPr>
            <a:xfrm>
              <a:off x="4436430" y="2516246"/>
              <a:ext cx="3269400" cy="136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39.3%</a:t>
              </a:r>
            </a:p>
          </p:txBody>
        </p:sp>
        <p:sp>
          <p:nvSpPr>
            <p:cNvPr id="2322" name="Shape 2322"/>
            <p:cNvSpPr/>
            <p:nvPr/>
          </p:nvSpPr>
          <p:spPr>
            <a:xfrm>
              <a:off x="4445560" y="2516063"/>
              <a:ext cx="1386600" cy="13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12700">
              <a:solidFill>
                <a:srgbClr val="517E3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117787" y="1089134"/>
              <a:ext cx="540900" cy="540900"/>
            </a:xfrm>
            <a:prstGeom prst="roundRect">
              <a:avLst>
                <a:gd fmla="val 8420" name="adj"/>
              </a:avLst>
            </a:prstGeom>
            <a:solidFill>
              <a:srgbClr val="833C0B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055535" y="2876727"/>
              <a:ext cx="639900" cy="861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Shape 2325"/>
            <p:cNvSpPr/>
            <p:nvPr/>
          </p:nvSpPr>
          <p:spPr>
            <a:xfrm>
              <a:off x="7077520" y="2876727"/>
              <a:ext cx="639900" cy="861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10.50%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10.50%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10.50%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266330" y="1220630"/>
              <a:ext cx="293700" cy="273600"/>
            </a:xfrm>
            <a:prstGeom prst="mathPlus">
              <a:avLst>
                <a:gd fmla="val 23520" name="adj1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447955" y="1089134"/>
              <a:ext cx="540900" cy="540900"/>
            </a:xfrm>
            <a:prstGeom prst="roundRect">
              <a:avLst>
                <a:gd fmla="val 8420" name="adj"/>
              </a:avLst>
            </a:prstGeom>
            <a:solidFill>
              <a:srgbClr val="833C0B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608089" y="1219609"/>
              <a:ext cx="293700" cy="273600"/>
            </a:xfrm>
            <a:prstGeom prst="mathPlus">
              <a:avLst>
                <a:gd fmla="val 23520" name="adj1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786039" y="1089134"/>
              <a:ext cx="540900" cy="540900"/>
            </a:xfrm>
            <a:prstGeom prst="roundRect">
              <a:avLst>
                <a:gd fmla="val 8420" name="adj"/>
              </a:avLst>
            </a:prstGeom>
            <a:solidFill>
              <a:srgbClr val="833C0B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993574" y="1219608"/>
              <a:ext cx="293700" cy="273600"/>
            </a:xfrm>
            <a:prstGeom prst="mathPlus">
              <a:avLst>
                <a:gd fmla="val 23520" name="adj1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Shape 2331"/>
            <p:cNvSpPr/>
            <p:nvPr/>
          </p:nvSpPr>
          <p:spPr>
            <a:xfrm>
              <a:off x="7161032" y="1089134"/>
              <a:ext cx="540900" cy="540900"/>
            </a:xfrm>
            <a:prstGeom prst="roundRect">
              <a:avLst>
                <a:gd fmla="val 8420" name="adj"/>
              </a:avLst>
            </a:prstGeom>
            <a:solidFill>
              <a:srgbClr val="833C0B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Shape 2332"/>
            <p:cNvSpPr/>
            <p:nvPr/>
          </p:nvSpPr>
          <p:spPr>
            <a:xfrm>
              <a:off x="7289750" y="1210957"/>
              <a:ext cx="293700" cy="273600"/>
            </a:xfrm>
            <a:prstGeom prst="mathPlus">
              <a:avLst>
                <a:gd fmla="val 23520" name="adj1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124283" y="1715981"/>
              <a:ext cx="540899" cy="540900"/>
            </a:xfrm>
            <a:prstGeom prst="roundRect">
              <a:avLst>
                <a:gd fmla="val 8420" name="adj"/>
              </a:avLst>
            </a:prstGeom>
            <a:solidFill>
              <a:srgbClr val="833C0B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272826" y="1847476"/>
              <a:ext cx="293699" cy="273600"/>
            </a:xfrm>
            <a:prstGeom prst="mathPlus">
              <a:avLst>
                <a:gd fmla="val 23520" name="adj1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454451" y="1715981"/>
              <a:ext cx="540899" cy="540900"/>
            </a:xfrm>
            <a:prstGeom prst="roundRect">
              <a:avLst>
                <a:gd fmla="val 8420" name="adj"/>
              </a:avLst>
            </a:prstGeom>
            <a:solidFill>
              <a:srgbClr val="833C0B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614585" y="1846456"/>
              <a:ext cx="293700" cy="273600"/>
            </a:xfrm>
            <a:prstGeom prst="mathPlus">
              <a:avLst>
                <a:gd fmla="val 23520" name="adj1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792535" y="1715981"/>
              <a:ext cx="540900" cy="540900"/>
            </a:xfrm>
            <a:prstGeom prst="roundRect">
              <a:avLst>
                <a:gd fmla="val 8420" name="adj"/>
              </a:avLst>
            </a:prstGeom>
            <a:solidFill>
              <a:srgbClr val="833C0B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Shape 2338"/>
            <p:cNvSpPr/>
            <p:nvPr/>
          </p:nvSpPr>
          <p:spPr>
            <a:xfrm>
              <a:off x="7000070" y="1846455"/>
              <a:ext cx="293700" cy="273600"/>
            </a:xfrm>
            <a:prstGeom prst="mathPlus">
              <a:avLst>
                <a:gd fmla="val 23520" name="adj1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Shape 2339"/>
            <p:cNvSpPr/>
            <p:nvPr/>
          </p:nvSpPr>
          <p:spPr>
            <a:xfrm>
              <a:off x="7167528" y="1715981"/>
              <a:ext cx="540900" cy="540900"/>
            </a:xfrm>
            <a:prstGeom prst="roundRect">
              <a:avLst>
                <a:gd fmla="val 8420" name="adj"/>
              </a:avLst>
            </a:prstGeom>
            <a:solidFill>
              <a:srgbClr val="833C0B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Shape 2340"/>
            <p:cNvSpPr/>
            <p:nvPr/>
          </p:nvSpPr>
          <p:spPr>
            <a:xfrm>
              <a:off x="7296246" y="1837802"/>
              <a:ext cx="293700" cy="273600"/>
            </a:xfrm>
            <a:prstGeom prst="mathPlus">
              <a:avLst>
                <a:gd fmla="val 23520" name="adj1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Shape 2341"/>
            <p:cNvSpPr/>
            <p:nvPr/>
          </p:nvSpPr>
          <p:spPr>
            <a:xfrm>
              <a:off x="4476453" y="3723048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1E4E79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42" name="Shape 23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84919" y="3784448"/>
              <a:ext cx="590700" cy="52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3" name="Shape 2343"/>
            <p:cNvSpPr/>
            <p:nvPr/>
          </p:nvSpPr>
          <p:spPr>
            <a:xfrm>
              <a:off x="5302326" y="3725853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1E4E79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121589" y="3723048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1E4E79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45" name="Shape 23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87714" y="3743832"/>
              <a:ext cx="476700" cy="57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6" name="Shape 23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32" y="3878383"/>
              <a:ext cx="525000" cy="35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7" name="Shape 2347"/>
            <p:cNvSpPr/>
            <p:nvPr/>
          </p:nvSpPr>
          <p:spPr>
            <a:xfrm>
              <a:off x="6947461" y="3734817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1E4E79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48" name="Shape 23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91352" y="3878383"/>
              <a:ext cx="616500" cy="39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9" name="Shape 2349"/>
            <p:cNvSpPr/>
            <p:nvPr/>
          </p:nvSpPr>
          <p:spPr>
            <a:xfrm>
              <a:off x="6969514" y="4338342"/>
              <a:ext cx="782700" cy="180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784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LV.20</a:t>
              </a:r>
            </a:p>
          </p:txBody>
        </p:sp>
        <p:sp>
          <p:nvSpPr>
            <p:cNvPr id="2350" name="Shape 2350"/>
            <p:cNvSpPr/>
            <p:nvPr/>
          </p:nvSpPr>
          <p:spPr>
            <a:xfrm>
              <a:off x="6126621" y="4322351"/>
              <a:ext cx="782700" cy="180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784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LV.20</a:t>
              </a:r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302692" y="4338462"/>
              <a:ext cx="782700" cy="180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784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LV.20</a:t>
              </a:r>
            </a:p>
          </p:txBody>
        </p:sp>
        <p:sp>
          <p:nvSpPr>
            <p:cNvPr id="2352" name="Shape 2352"/>
            <p:cNvSpPr/>
            <p:nvPr/>
          </p:nvSpPr>
          <p:spPr>
            <a:xfrm>
              <a:off x="4488819" y="4331642"/>
              <a:ext cx="782700" cy="180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784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LV.20</a:t>
              </a:r>
            </a:p>
          </p:txBody>
        </p:sp>
        <p:sp>
          <p:nvSpPr>
            <p:cNvPr id="2353" name="Shape 2353"/>
            <p:cNvSpPr/>
            <p:nvPr/>
          </p:nvSpPr>
          <p:spPr>
            <a:xfrm>
              <a:off x="4959423" y="6069769"/>
              <a:ext cx="1595700" cy="378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0 강화</a:t>
              </a:r>
            </a:p>
          </p:txBody>
        </p:sp>
        <p:pic>
          <p:nvPicPr>
            <p:cNvPr id="2354" name="Shape 23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62401" y="6088867"/>
              <a:ext cx="276900" cy="28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5" name="Shape 235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08457" y="6137410"/>
              <a:ext cx="276900" cy="28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6" name="Shape 2356"/>
            <p:cNvSpPr/>
            <p:nvPr/>
          </p:nvSpPr>
          <p:spPr>
            <a:xfrm>
              <a:off x="6838188" y="567543"/>
              <a:ext cx="806400" cy="273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57" name="Shape 235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706939" y="525074"/>
              <a:ext cx="276900" cy="28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8" name="Shape 235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652995" y="573616"/>
              <a:ext cx="276900" cy="289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59" name="Shape 2359"/>
            <p:cNvGrpSpPr/>
            <p:nvPr/>
          </p:nvGrpSpPr>
          <p:grpSpPr>
            <a:xfrm>
              <a:off x="7521103" y="593530"/>
              <a:ext cx="229217" cy="226800"/>
              <a:chOff x="3657832" y="5435483"/>
              <a:chExt cx="229217" cy="226800"/>
            </a:xfrm>
          </p:grpSpPr>
          <p:sp>
            <p:nvSpPr>
              <p:cNvPr id="2360" name="Shape 2360"/>
              <p:cNvSpPr/>
              <p:nvPr/>
            </p:nvSpPr>
            <p:spPr>
              <a:xfrm>
                <a:off x="3657832" y="5435483"/>
                <a:ext cx="227400" cy="226800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1" name="Shape 2361"/>
              <p:cNvSpPr/>
              <p:nvPr/>
            </p:nvSpPr>
            <p:spPr>
              <a:xfrm>
                <a:off x="3666550" y="5443878"/>
                <a:ext cx="220500" cy="205500"/>
              </a:xfrm>
              <a:prstGeom prst="mathPlus">
                <a:avLst>
                  <a:gd fmla="val 23520" name="adj1"/>
                </a:avLst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62" name="Shape 2362"/>
            <p:cNvSpPr/>
            <p:nvPr/>
          </p:nvSpPr>
          <p:spPr>
            <a:xfrm>
              <a:off x="6988585" y="575058"/>
              <a:ext cx="598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3000 </a:t>
              </a:r>
            </a:p>
          </p:txBody>
        </p:sp>
        <p:sp>
          <p:nvSpPr>
            <p:cNvPr id="2363" name="Shape 2363"/>
            <p:cNvSpPr/>
            <p:nvPr/>
          </p:nvSpPr>
          <p:spPr>
            <a:xfrm rot="1661000">
              <a:off x="4265127" y="5811458"/>
              <a:ext cx="659944" cy="223292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64" name="Shape 2364"/>
            <p:cNvGrpSpPr/>
            <p:nvPr/>
          </p:nvGrpSpPr>
          <p:grpSpPr>
            <a:xfrm>
              <a:off x="6668849" y="6080621"/>
              <a:ext cx="1059271" cy="378000"/>
              <a:chOff x="6668849" y="6080621"/>
              <a:chExt cx="1059271" cy="378000"/>
            </a:xfrm>
          </p:grpSpPr>
          <p:sp>
            <p:nvSpPr>
              <p:cNvPr id="2365" name="Shape 2365"/>
              <p:cNvSpPr/>
              <p:nvPr/>
            </p:nvSpPr>
            <p:spPr>
              <a:xfrm>
                <a:off x="6668849" y="6080621"/>
                <a:ext cx="744600" cy="3780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12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국가유물</a:t>
                </a:r>
              </a:p>
            </p:txBody>
          </p:sp>
          <p:sp>
            <p:nvSpPr>
              <p:cNvPr id="2366" name="Shape 2366"/>
              <p:cNvSpPr/>
              <p:nvPr/>
            </p:nvSpPr>
            <p:spPr>
              <a:xfrm>
                <a:off x="7412521" y="6087514"/>
                <a:ext cx="315600" cy="3600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12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1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Shape 2367"/>
              <p:cNvSpPr/>
              <p:nvPr/>
            </p:nvSpPr>
            <p:spPr>
              <a:xfrm>
                <a:off x="7479631" y="6187176"/>
                <a:ext cx="194100" cy="1887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68" name="Shape 2368"/>
            <p:cNvSpPr/>
            <p:nvPr/>
          </p:nvSpPr>
          <p:spPr>
            <a:xfrm>
              <a:off x="4714217" y="1327580"/>
              <a:ext cx="916500" cy="916500"/>
            </a:xfrm>
            <a:prstGeom prst="roundRect">
              <a:avLst>
                <a:gd fmla="val 12131" name="adj"/>
              </a:avLst>
            </a:prstGeom>
            <a:solidFill>
              <a:schemeClr val="accent2"/>
            </a:solidFill>
            <a:ln cap="flat" cmpd="sng" w="38100">
              <a:solidFill>
                <a:srgbClr val="52525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donga.com/photo/news/200804/200804050094.jpg" id="2369" name="Shape 236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22267" y="1389370"/>
              <a:ext cx="735300" cy="73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0" name="Shape 2370"/>
            <p:cNvSpPr/>
            <p:nvPr/>
          </p:nvSpPr>
          <p:spPr>
            <a:xfrm>
              <a:off x="4409012" y="1030212"/>
              <a:ext cx="16401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LV.18  쌍사자 장식 팔지 </a:t>
              </a:r>
            </a:p>
          </p:txBody>
        </p:sp>
        <p:sp>
          <p:nvSpPr>
            <p:cNvPr id="2371" name="Shape 2371"/>
            <p:cNvSpPr/>
            <p:nvPr/>
          </p:nvSpPr>
          <p:spPr>
            <a:xfrm>
              <a:off x="4382021" y="2449647"/>
              <a:ext cx="1269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LV19</a:t>
              </a:r>
            </a:p>
          </p:txBody>
        </p:sp>
      </p:grpSp>
      <p:sp>
        <p:nvSpPr>
          <p:cNvPr id="2372" name="Shape 2372"/>
          <p:cNvSpPr/>
          <p:nvPr/>
        </p:nvSpPr>
        <p:spPr>
          <a:xfrm rot="3353883">
            <a:off x="7455754" y="4756346"/>
            <a:ext cx="659749" cy="223161"/>
          </a:xfrm>
          <a:prstGeom prst="rightArrow">
            <a:avLst>
              <a:gd fmla="val 50000" name="adj1"/>
              <a:gd fmla="val 56892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3" name="Shape 2373"/>
          <p:cNvSpPr/>
          <p:nvPr/>
        </p:nvSpPr>
        <p:spPr>
          <a:xfrm rot="3353883">
            <a:off x="7673864" y="3756114"/>
            <a:ext cx="659749" cy="22316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4" name="Shape 2374"/>
          <p:cNvSpPr/>
          <p:nvPr/>
        </p:nvSpPr>
        <p:spPr>
          <a:xfrm rot="3353883">
            <a:off x="7616694" y="2773792"/>
            <a:ext cx="659749" cy="22316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5" name="Shape 2375"/>
          <p:cNvSpPr/>
          <p:nvPr/>
        </p:nvSpPr>
        <p:spPr>
          <a:xfrm>
            <a:off x="7550449" y="2221047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6" name="Shape 2376"/>
          <p:cNvSpPr/>
          <p:nvPr/>
        </p:nvSpPr>
        <p:spPr>
          <a:xfrm>
            <a:off x="7738678" y="1337237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Shape 2377"/>
          <p:cNvSpPr/>
          <p:nvPr/>
        </p:nvSpPr>
        <p:spPr>
          <a:xfrm rot="-1209401">
            <a:off x="3759352" y="2596492"/>
            <a:ext cx="659917" cy="223039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Shape 2383"/>
          <p:cNvSpPr txBox="1"/>
          <p:nvPr/>
        </p:nvSpPr>
        <p:spPr>
          <a:xfrm>
            <a:off x="584420" y="667910"/>
            <a:ext cx="35187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강화 연출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강화 연출 : 유물 강화 시 재료가 유물에 이동 하여 유물 강화 하는 연출을 보여주도록 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레벨 업 연출: 유물 강화 연출이 끝난 상태에서 유물 레벨이 상승 시 최종 레벨 상승에 대한 연출을 보여주도록 합니다.</a:t>
            </a:r>
          </a:p>
        </p:txBody>
      </p:sp>
      <p:sp>
        <p:nvSpPr>
          <p:cNvPr id="2384" name="Shape 2384"/>
          <p:cNvSpPr/>
          <p:nvPr/>
        </p:nvSpPr>
        <p:spPr>
          <a:xfrm>
            <a:off x="215538" y="142595"/>
            <a:ext cx="173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강화 연출</a:t>
            </a:r>
          </a:p>
        </p:txBody>
      </p:sp>
      <p:sp>
        <p:nvSpPr>
          <p:cNvPr id="2385" name="Shape 2385"/>
          <p:cNvSpPr/>
          <p:nvPr/>
        </p:nvSpPr>
        <p:spPr>
          <a:xfrm>
            <a:off x="7604760" y="1504788"/>
            <a:ext cx="659700" cy="223199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6" name="Shape 2386"/>
          <p:cNvSpPr/>
          <p:nvPr/>
        </p:nvSpPr>
        <p:spPr>
          <a:xfrm>
            <a:off x="8345115" y="1130758"/>
            <a:ext cx="2644800" cy="932399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유물을 재료로 등록 한 상태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하여 재료를 뺄 수 있습니다.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최대 레벨 달성 상태에서는 더 이상 재료 등록이 되지 않도록 처리</a:t>
            </a:r>
          </a:p>
        </p:txBody>
      </p:sp>
      <p:sp>
        <p:nvSpPr>
          <p:cNvPr id="2387" name="Shape 2387"/>
          <p:cNvSpPr/>
          <p:nvPr/>
        </p:nvSpPr>
        <p:spPr>
          <a:xfrm>
            <a:off x="7720882" y="3930878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8" name="Shape 2388"/>
          <p:cNvSpPr/>
          <p:nvPr/>
        </p:nvSpPr>
        <p:spPr>
          <a:xfrm>
            <a:off x="8499328" y="3678683"/>
            <a:ext cx="3241500" cy="5790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유물을 재료로 선택 시 체크 표시를 해주도록 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선택 한 유물을 다시 클릭 시 해제 되어집니다.</a:t>
            </a:r>
          </a:p>
        </p:txBody>
      </p:sp>
      <p:sp>
        <p:nvSpPr>
          <p:cNvPr id="2389" name="Shape 2389"/>
          <p:cNvSpPr/>
          <p:nvPr/>
        </p:nvSpPr>
        <p:spPr>
          <a:xfrm>
            <a:off x="1377771" y="5353535"/>
            <a:ext cx="2909100" cy="478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재료 등록 시 강화 버튼을 눌러 강화를 진행 할 수 있습니다.</a:t>
            </a:r>
          </a:p>
        </p:txBody>
      </p:sp>
      <p:sp>
        <p:nvSpPr>
          <p:cNvPr id="2390" name="Shape 2390"/>
          <p:cNvSpPr/>
          <p:nvPr/>
        </p:nvSpPr>
        <p:spPr>
          <a:xfrm>
            <a:off x="7887768" y="6133841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1" name="Shape 2391"/>
          <p:cNvSpPr/>
          <p:nvPr/>
        </p:nvSpPr>
        <p:spPr>
          <a:xfrm>
            <a:off x="8570271" y="5265573"/>
            <a:ext cx="2909100" cy="1364999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 버튼 입니다.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정렬은 (국가유물, 공용유물, 전체 유물) 3가지를 선택 하여 보고 싶은 유물을 확인 할 수 있습니다.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화살표 버튼을 눌러 상위 / 하위 레벨을 결정 할 수 있습니다.</a:t>
            </a:r>
          </a:p>
        </p:txBody>
      </p:sp>
      <p:sp>
        <p:nvSpPr>
          <p:cNvPr id="2392" name="Shape 2392"/>
          <p:cNvSpPr/>
          <p:nvPr/>
        </p:nvSpPr>
        <p:spPr>
          <a:xfrm>
            <a:off x="4360730" y="490120"/>
            <a:ext cx="3461099" cy="6014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3" name="Shape 2393"/>
          <p:cNvSpPr/>
          <p:nvPr/>
        </p:nvSpPr>
        <p:spPr>
          <a:xfrm>
            <a:off x="4408471" y="6050869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2394" name="Shape 2394"/>
          <p:cNvSpPr/>
          <p:nvPr/>
        </p:nvSpPr>
        <p:spPr>
          <a:xfrm>
            <a:off x="4414292" y="540649"/>
            <a:ext cx="3380700" cy="33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강화</a:t>
            </a:r>
          </a:p>
        </p:txBody>
      </p:sp>
      <p:cxnSp>
        <p:nvCxnSpPr>
          <p:cNvPr id="2395" name="Shape 2395"/>
          <p:cNvCxnSpPr/>
          <p:nvPr/>
        </p:nvCxnSpPr>
        <p:spPr>
          <a:xfrm>
            <a:off x="4370064" y="5980332"/>
            <a:ext cx="3461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396" name="Shape 2396"/>
          <p:cNvSpPr/>
          <p:nvPr/>
        </p:nvSpPr>
        <p:spPr>
          <a:xfrm>
            <a:off x="4386478" y="2680444"/>
            <a:ext cx="33522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옵션 정보                          강화전              </a:t>
            </a:r>
            <a:r>
              <a:rPr b="1" lang="en-US" sz="1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강화후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건물건축 속도 가속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과학연구 속도 가속</a:t>
            </a:r>
          </a:p>
        </p:txBody>
      </p:sp>
      <p:sp>
        <p:nvSpPr>
          <p:cNvPr id="2397" name="Shape 2397"/>
          <p:cNvSpPr/>
          <p:nvPr/>
        </p:nvSpPr>
        <p:spPr>
          <a:xfrm>
            <a:off x="4405557" y="3680485"/>
            <a:ext cx="3381000" cy="2265900"/>
          </a:xfrm>
          <a:prstGeom prst="roundRect">
            <a:avLst>
              <a:gd fmla="val 3958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8" name="Shape 2398"/>
          <p:cNvSpPr/>
          <p:nvPr/>
        </p:nvSpPr>
        <p:spPr>
          <a:xfrm>
            <a:off x="4436430" y="2516246"/>
            <a:ext cx="3269400" cy="136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39.3%</a:t>
            </a:r>
          </a:p>
        </p:txBody>
      </p:sp>
      <p:sp>
        <p:nvSpPr>
          <p:cNvPr id="2399" name="Shape 2399"/>
          <p:cNvSpPr/>
          <p:nvPr/>
        </p:nvSpPr>
        <p:spPr>
          <a:xfrm>
            <a:off x="4445560" y="2516063"/>
            <a:ext cx="1386600" cy="1362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0" name="Shape 2400"/>
          <p:cNvSpPr/>
          <p:nvPr/>
        </p:nvSpPr>
        <p:spPr>
          <a:xfrm>
            <a:off x="6055535" y="2876727"/>
            <a:ext cx="639900" cy="861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1" name="Shape 2401"/>
          <p:cNvSpPr/>
          <p:nvPr/>
        </p:nvSpPr>
        <p:spPr>
          <a:xfrm>
            <a:off x="7077520" y="2876727"/>
            <a:ext cx="639900" cy="861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10.50%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10.50%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10.50%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2" name="Shape 2402"/>
          <p:cNvSpPr/>
          <p:nvPr/>
        </p:nvSpPr>
        <p:spPr>
          <a:xfrm>
            <a:off x="4476453" y="3723048"/>
            <a:ext cx="792000" cy="7920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3" name="Shape 24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4919" y="3784448"/>
            <a:ext cx="590700" cy="5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4" name="Shape 2404"/>
          <p:cNvSpPr/>
          <p:nvPr/>
        </p:nvSpPr>
        <p:spPr>
          <a:xfrm>
            <a:off x="5302326" y="3725853"/>
            <a:ext cx="792000" cy="7920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5" name="Shape 2405"/>
          <p:cNvSpPr/>
          <p:nvPr/>
        </p:nvSpPr>
        <p:spPr>
          <a:xfrm>
            <a:off x="6121589" y="3723048"/>
            <a:ext cx="792000" cy="7920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6" name="Shape 24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7714" y="3743832"/>
            <a:ext cx="476700" cy="5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7" name="Shape 24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3832" y="3878383"/>
            <a:ext cx="525000" cy="3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8" name="Shape 2408"/>
          <p:cNvSpPr/>
          <p:nvPr/>
        </p:nvSpPr>
        <p:spPr>
          <a:xfrm>
            <a:off x="6947461" y="3734817"/>
            <a:ext cx="792000" cy="7920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9" name="Shape 24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91352" y="3878383"/>
            <a:ext cx="616500" cy="3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0" name="Shape 2410"/>
          <p:cNvSpPr/>
          <p:nvPr/>
        </p:nvSpPr>
        <p:spPr>
          <a:xfrm>
            <a:off x="6969514" y="4338342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411" name="Shape 2411"/>
          <p:cNvSpPr/>
          <p:nvPr/>
        </p:nvSpPr>
        <p:spPr>
          <a:xfrm>
            <a:off x="6126621" y="4322351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412" name="Shape 2412"/>
          <p:cNvSpPr/>
          <p:nvPr/>
        </p:nvSpPr>
        <p:spPr>
          <a:xfrm>
            <a:off x="5302692" y="4338462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413" name="Shape 2413"/>
          <p:cNvSpPr/>
          <p:nvPr/>
        </p:nvSpPr>
        <p:spPr>
          <a:xfrm>
            <a:off x="4488819" y="4331642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414" name="Shape 2414"/>
          <p:cNvSpPr/>
          <p:nvPr/>
        </p:nvSpPr>
        <p:spPr>
          <a:xfrm>
            <a:off x="6838188" y="567543"/>
            <a:ext cx="8064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5" name="Shape 24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06939" y="525074"/>
            <a:ext cx="276900" cy="2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6" name="Shape 24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52995" y="573616"/>
            <a:ext cx="276900" cy="28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7" name="Shape 2417"/>
          <p:cNvGrpSpPr/>
          <p:nvPr/>
        </p:nvGrpSpPr>
        <p:grpSpPr>
          <a:xfrm>
            <a:off x="7521103" y="593530"/>
            <a:ext cx="229217" cy="226800"/>
            <a:chOff x="3657832" y="5435483"/>
            <a:chExt cx="229217" cy="226800"/>
          </a:xfrm>
        </p:grpSpPr>
        <p:sp>
          <p:nvSpPr>
            <p:cNvPr id="2418" name="Shape 2418"/>
            <p:cNvSpPr/>
            <p:nvPr/>
          </p:nvSpPr>
          <p:spPr>
            <a:xfrm>
              <a:off x="3657832" y="5435483"/>
              <a:ext cx="227400" cy="2268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Shape 2419"/>
            <p:cNvSpPr/>
            <p:nvPr/>
          </p:nvSpPr>
          <p:spPr>
            <a:xfrm>
              <a:off x="3666550" y="5443878"/>
              <a:ext cx="220500" cy="205500"/>
            </a:xfrm>
            <a:prstGeom prst="mathPlus">
              <a:avLst>
                <a:gd fmla="val 23520" name="adj1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0" name="Shape 2420"/>
          <p:cNvSpPr/>
          <p:nvPr/>
        </p:nvSpPr>
        <p:spPr>
          <a:xfrm>
            <a:off x="6988585" y="575058"/>
            <a:ext cx="59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 </a:t>
            </a:r>
          </a:p>
        </p:txBody>
      </p:sp>
      <p:grpSp>
        <p:nvGrpSpPr>
          <p:cNvPr id="2421" name="Shape 2421"/>
          <p:cNvGrpSpPr/>
          <p:nvPr/>
        </p:nvGrpSpPr>
        <p:grpSpPr>
          <a:xfrm>
            <a:off x="6668849" y="6080621"/>
            <a:ext cx="1059271" cy="378000"/>
            <a:chOff x="6668849" y="6080621"/>
            <a:chExt cx="1059271" cy="378000"/>
          </a:xfrm>
        </p:grpSpPr>
        <p:sp>
          <p:nvSpPr>
            <p:cNvPr id="2422" name="Shape 2422"/>
            <p:cNvSpPr/>
            <p:nvPr/>
          </p:nvSpPr>
          <p:spPr>
            <a:xfrm>
              <a:off x="6668849" y="6080621"/>
              <a:ext cx="744600" cy="378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국가유물</a:t>
              </a:r>
            </a:p>
          </p:txBody>
        </p:sp>
        <p:sp>
          <p:nvSpPr>
            <p:cNvPr id="2423" name="Shape 2423"/>
            <p:cNvSpPr/>
            <p:nvPr/>
          </p:nvSpPr>
          <p:spPr>
            <a:xfrm>
              <a:off x="7412521" y="6087514"/>
              <a:ext cx="315600" cy="360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Shape 2424"/>
            <p:cNvSpPr/>
            <p:nvPr/>
          </p:nvSpPr>
          <p:spPr>
            <a:xfrm>
              <a:off x="7479631" y="6187176"/>
              <a:ext cx="194100" cy="188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5" name="Shape 2425"/>
          <p:cNvSpPr/>
          <p:nvPr/>
        </p:nvSpPr>
        <p:spPr>
          <a:xfrm>
            <a:off x="4714217" y="1327580"/>
            <a:ext cx="916500" cy="916500"/>
          </a:xfrm>
          <a:prstGeom prst="roundRect">
            <a:avLst>
              <a:gd fmla="val 12131" name="adj"/>
            </a:avLst>
          </a:prstGeom>
          <a:solidFill>
            <a:schemeClr val="accent2"/>
          </a:solidFill>
          <a:ln cap="flat" cmpd="sng" w="38100">
            <a:solidFill>
              <a:srgbClr val="52525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2426" name="Shape 24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22267" y="1389370"/>
            <a:ext cx="735300" cy="7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7" name="Shape 2427"/>
          <p:cNvSpPr/>
          <p:nvPr/>
        </p:nvSpPr>
        <p:spPr>
          <a:xfrm>
            <a:off x="4409012" y="1030212"/>
            <a:ext cx="164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LV.18  쌍사자 장식 팔지 </a:t>
            </a:r>
          </a:p>
        </p:txBody>
      </p:sp>
      <p:sp>
        <p:nvSpPr>
          <p:cNvPr id="2428" name="Shape 2428"/>
          <p:cNvSpPr/>
          <p:nvPr/>
        </p:nvSpPr>
        <p:spPr>
          <a:xfrm>
            <a:off x="4382021" y="2449647"/>
            <a:ext cx="126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LV19</a:t>
            </a:r>
          </a:p>
        </p:txBody>
      </p:sp>
      <p:grpSp>
        <p:nvGrpSpPr>
          <p:cNvPr id="2429" name="Shape 2429"/>
          <p:cNvGrpSpPr/>
          <p:nvPr/>
        </p:nvGrpSpPr>
        <p:grpSpPr>
          <a:xfrm>
            <a:off x="6107578" y="3722241"/>
            <a:ext cx="792000" cy="792000"/>
            <a:chOff x="2127451" y="4709512"/>
            <a:chExt cx="792000" cy="792000"/>
          </a:xfrm>
        </p:grpSpPr>
        <p:sp>
          <p:nvSpPr>
            <p:cNvPr id="2430" name="Shape 2430"/>
            <p:cNvSpPr/>
            <p:nvPr/>
          </p:nvSpPr>
          <p:spPr>
            <a:xfrm>
              <a:off x="2127451" y="4709512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>
                <a:alpha val="47840"/>
              </a:srgbClr>
            </a:solidFill>
            <a:ln cap="flat" cmpd="sng" w="28575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31" name="Shape 2431"/>
            <p:cNvPicPr preferRelativeResize="0"/>
            <p:nvPr/>
          </p:nvPicPr>
          <p:blipFill rotWithShape="1">
            <a:blip r:embed="rId9">
              <a:alphaModFix/>
            </a:blip>
            <a:srcRect b="0" l="-3034" r="21693" t="0"/>
            <a:stretch/>
          </p:blipFill>
          <p:spPr>
            <a:xfrm>
              <a:off x="2232247" y="4752573"/>
              <a:ext cx="541800" cy="56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2" name="Shape 2432"/>
          <p:cNvGrpSpPr/>
          <p:nvPr/>
        </p:nvGrpSpPr>
        <p:grpSpPr>
          <a:xfrm>
            <a:off x="4496425" y="3726154"/>
            <a:ext cx="792000" cy="792000"/>
            <a:chOff x="2127451" y="4709512"/>
            <a:chExt cx="792000" cy="792000"/>
          </a:xfrm>
        </p:grpSpPr>
        <p:sp>
          <p:nvSpPr>
            <p:cNvPr id="2433" name="Shape 2433"/>
            <p:cNvSpPr/>
            <p:nvPr/>
          </p:nvSpPr>
          <p:spPr>
            <a:xfrm>
              <a:off x="2127451" y="4709512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>
                <a:alpha val="47840"/>
              </a:srgbClr>
            </a:solidFill>
            <a:ln cap="flat" cmpd="sng" w="28575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34" name="Shape 2434"/>
            <p:cNvPicPr preferRelativeResize="0"/>
            <p:nvPr/>
          </p:nvPicPr>
          <p:blipFill rotWithShape="1">
            <a:blip r:embed="rId9">
              <a:alphaModFix/>
            </a:blip>
            <a:srcRect b="0" l="-3034" r="21693" t="0"/>
            <a:stretch/>
          </p:blipFill>
          <p:spPr>
            <a:xfrm>
              <a:off x="2232247" y="4752573"/>
              <a:ext cx="541800" cy="566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35" name="Shape 2435"/>
          <p:cNvSpPr/>
          <p:nvPr/>
        </p:nvSpPr>
        <p:spPr>
          <a:xfrm>
            <a:off x="4993973" y="6060807"/>
            <a:ext cx="1595700" cy="3780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3000 강화</a:t>
            </a:r>
          </a:p>
        </p:txBody>
      </p:sp>
      <p:pic>
        <p:nvPicPr>
          <p:cNvPr id="2436" name="Shape 24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3007" y="6128448"/>
            <a:ext cx="276900" cy="2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7" name="Shape 2437"/>
          <p:cNvSpPr/>
          <p:nvPr/>
        </p:nvSpPr>
        <p:spPr>
          <a:xfrm>
            <a:off x="6110303" y="1118624"/>
            <a:ext cx="540900" cy="5409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8" name="Shape 24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74591" y="1198332"/>
            <a:ext cx="463200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9" name="Shape 2439"/>
          <p:cNvSpPr/>
          <p:nvPr/>
        </p:nvSpPr>
        <p:spPr>
          <a:xfrm>
            <a:off x="6125366" y="1530838"/>
            <a:ext cx="534600" cy="122999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440" name="Shape 2440"/>
          <p:cNvSpPr/>
          <p:nvPr/>
        </p:nvSpPr>
        <p:spPr>
          <a:xfrm>
            <a:off x="6440469" y="1118624"/>
            <a:ext cx="540899" cy="5409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1" name="Shape 24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04757" y="1198332"/>
            <a:ext cx="463200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2" name="Shape 2442"/>
          <p:cNvSpPr/>
          <p:nvPr/>
        </p:nvSpPr>
        <p:spPr>
          <a:xfrm>
            <a:off x="6455532" y="1530838"/>
            <a:ext cx="534600" cy="122999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443" name="Shape 2443"/>
          <p:cNvSpPr/>
          <p:nvPr/>
        </p:nvSpPr>
        <p:spPr>
          <a:xfrm>
            <a:off x="6778554" y="1118624"/>
            <a:ext cx="540900" cy="5409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4" name="Shape 24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42842" y="1198332"/>
            <a:ext cx="463200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5" name="Shape 2445"/>
          <p:cNvSpPr/>
          <p:nvPr/>
        </p:nvSpPr>
        <p:spPr>
          <a:xfrm>
            <a:off x="6793617" y="1530838"/>
            <a:ext cx="534600" cy="122999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446" name="Shape 2446"/>
          <p:cNvSpPr/>
          <p:nvPr/>
        </p:nvSpPr>
        <p:spPr>
          <a:xfrm>
            <a:off x="7153546" y="1118624"/>
            <a:ext cx="540900" cy="5409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7" name="Shape 24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17835" y="1198332"/>
            <a:ext cx="463200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Shape 2448"/>
          <p:cNvSpPr/>
          <p:nvPr/>
        </p:nvSpPr>
        <p:spPr>
          <a:xfrm>
            <a:off x="7168610" y="1530838"/>
            <a:ext cx="534600" cy="122999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449" name="Shape 2449"/>
          <p:cNvSpPr/>
          <p:nvPr/>
        </p:nvSpPr>
        <p:spPr>
          <a:xfrm>
            <a:off x="6113357" y="1756630"/>
            <a:ext cx="540900" cy="5409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0" name="Shape 24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77644" y="1836338"/>
            <a:ext cx="463199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Shape 2451"/>
          <p:cNvSpPr/>
          <p:nvPr/>
        </p:nvSpPr>
        <p:spPr>
          <a:xfrm>
            <a:off x="6128419" y="2168844"/>
            <a:ext cx="534599" cy="123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452" name="Shape 2452"/>
          <p:cNvSpPr/>
          <p:nvPr/>
        </p:nvSpPr>
        <p:spPr>
          <a:xfrm>
            <a:off x="6434558" y="1756630"/>
            <a:ext cx="540899" cy="5409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3" name="Shape 24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98846" y="1836338"/>
            <a:ext cx="463200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4" name="Shape 2454"/>
          <p:cNvSpPr/>
          <p:nvPr/>
        </p:nvSpPr>
        <p:spPr>
          <a:xfrm>
            <a:off x="6449621" y="2168844"/>
            <a:ext cx="534600" cy="123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455" name="Shape 2455"/>
          <p:cNvSpPr/>
          <p:nvPr/>
        </p:nvSpPr>
        <p:spPr>
          <a:xfrm>
            <a:off x="6781609" y="1756630"/>
            <a:ext cx="540900" cy="5409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6" name="Shape 24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45896" y="1836338"/>
            <a:ext cx="463200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7" name="Shape 2457"/>
          <p:cNvSpPr/>
          <p:nvPr/>
        </p:nvSpPr>
        <p:spPr>
          <a:xfrm>
            <a:off x="6796671" y="2168844"/>
            <a:ext cx="534600" cy="123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458" name="Shape 2458"/>
          <p:cNvSpPr/>
          <p:nvPr/>
        </p:nvSpPr>
        <p:spPr>
          <a:xfrm>
            <a:off x="7156600" y="1756630"/>
            <a:ext cx="540900" cy="5409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9" name="Shape 245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20889" y="1836338"/>
            <a:ext cx="463200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0" name="Shape 2460"/>
          <p:cNvSpPr/>
          <p:nvPr/>
        </p:nvSpPr>
        <p:spPr>
          <a:xfrm>
            <a:off x="7171664" y="2168844"/>
            <a:ext cx="534600" cy="123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461" name="Shape 2461"/>
          <p:cNvSpPr/>
          <p:nvPr/>
        </p:nvSpPr>
        <p:spPr>
          <a:xfrm rot="2052670">
            <a:off x="4160790" y="5798498"/>
            <a:ext cx="878265" cy="22308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2" name="Shape 2462"/>
          <p:cNvSpPr/>
          <p:nvPr/>
        </p:nvSpPr>
        <p:spPr>
          <a:xfrm>
            <a:off x="7829915" y="566554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3" name="Shape 2463"/>
          <p:cNvSpPr/>
          <p:nvPr/>
        </p:nvSpPr>
        <p:spPr>
          <a:xfrm>
            <a:off x="8524550" y="456031"/>
            <a:ext cx="2644800" cy="478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보유 하고 있는 은화를 사용 할 수 있는 화면으로 이동 합니다.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Shape 2469"/>
          <p:cNvSpPr txBox="1"/>
          <p:nvPr/>
        </p:nvSpPr>
        <p:spPr>
          <a:xfrm>
            <a:off x="584420" y="667910"/>
            <a:ext cx="3325200" cy="53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강화 MAX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강화 최대 레벨 달성 시 나오는 팝업 창 입니다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강화 최대 레벨 달성 시 나오는 팝업 창의 두 가지 종류 입니다.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5,6 등급 최대 레벨 달성 시 연맹 채팅 채널 공유 기능이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채팅 채널 공유 기능은 체크 상태를 유지 하며, 체크 해제 시 이후 체크 해제를 유지 하도록 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체크 상태에서는 연맹 채팅 채널에 해당 유물 획득 정보를 알려 줍니다.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체크 해제 상태에서는 연맹 채팅 채널에 해당 유물 획득 정보를 알려주지 않습니다.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 팝업 창이 닫히는 순간 처리 하도록 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0" name="Shape 2470"/>
          <p:cNvSpPr/>
          <p:nvPr/>
        </p:nvSpPr>
        <p:spPr>
          <a:xfrm>
            <a:off x="215538" y="142595"/>
            <a:ext cx="282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강화 최대 레벨 달성</a:t>
            </a:r>
          </a:p>
        </p:txBody>
      </p:sp>
      <p:grpSp>
        <p:nvGrpSpPr>
          <p:cNvPr id="2471" name="Shape 2471"/>
          <p:cNvGrpSpPr/>
          <p:nvPr/>
        </p:nvGrpSpPr>
        <p:grpSpPr>
          <a:xfrm>
            <a:off x="8435524" y="454809"/>
            <a:ext cx="3329401" cy="2167808"/>
            <a:chOff x="8325796" y="473097"/>
            <a:chExt cx="3329401" cy="2167808"/>
          </a:xfrm>
        </p:grpSpPr>
        <p:grpSp>
          <p:nvGrpSpPr>
            <p:cNvPr id="2472" name="Shape 2472"/>
            <p:cNvGrpSpPr/>
            <p:nvPr/>
          </p:nvGrpSpPr>
          <p:grpSpPr>
            <a:xfrm>
              <a:off x="8325796" y="473097"/>
              <a:ext cx="3329401" cy="2167808"/>
              <a:chOff x="4429612" y="2068963"/>
              <a:chExt cx="3329401" cy="2167808"/>
            </a:xfrm>
          </p:grpSpPr>
          <p:grpSp>
            <p:nvGrpSpPr>
              <p:cNvPr id="2473" name="Shape 2473"/>
              <p:cNvGrpSpPr/>
              <p:nvPr/>
            </p:nvGrpSpPr>
            <p:grpSpPr>
              <a:xfrm>
                <a:off x="4429612" y="2068963"/>
                <a:ext cx="3329401" cy="2167808"/>
                <a:chOff x="4366033" y="3541530"/>
                <a:chExt cx="3329401" cy="2167808"/>
              </a:xfrm>
            </p:grpSpPr>
            <p:sp>
              <p:nvSpPr>
                <p:cNvPr id="2474" name="Shape 2474"/>
                <p:cNvSpPr/>
                <p:nvPr/>
              </p:nvSpPr>
              <p:spPr>
                <a:xfrm>
                  <a:off x="4366035" y="3782739"/>
                  <a:ext cx="3329400" cy="1926600"/>
                </a:xfrm>
                <a:prstGeom prst="roundRect">
                  <a:avLst>
                    <a:gd fmla="val 2168" name="adj"/>
                  </a:avLst>
                </a:prstGeom>
                <a:solidFill>
                  <a:schemeClr val="dk1"/>
                </a:solidFill>
                <a:ln cap="flat" cmpd="sng" w="12700">
                  <a:solidFill>
                    <a:schemeClr val="l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2475" name="Shape 247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4475591" y="4093048"/>
                  <a:ext cx="786300" cy="69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476" name="Shape 2476"/>
                <p:cNvSpPr/>
                <p:nvPr/>
              </p:nvSpPr>
              <p:spPr>
                <a:xfrm>
                  <a:off x="5288800" y="3889923"/>
                  <a:ext cx="10758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1000">
                      <a:solidFill>
                        <a:srgbClr val="BF9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LV20. 고려청자</a:t>
                  </a:r>
                </a:p>
              </p:txBody>
            </p:sp>
            <p:sp>
              <p:nvSpPr>
                <p:cNvPr id="2477" name="Shape 2477"/>
                <p:cNvSpPr/>
                <p:nvPr/>
              </p:nvSpPr>
              <p:spPr>
                <a:xfrm>
                  <a:off x="5275085" y="4172953"/>
                  <a:ext cx="2336100" cy="646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9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보병 공격력 증가</a:t>
                  </a:r>
                </a:p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9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기병 공격력 증가            </a:t>
                  </a:r>
                </a:p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9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건물건축 속도 가속</a:t>
                  </a:r>
                </a:p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en-US" sz="9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과학연구 속도 가속</a:t>
                  </a:r>
                </a:p>
              </p:txBody>
            </p:sp>
            <p:sp>
              <p:nvSpPr>
                <p:cNvPr id="2478" name="Shape 2478"/>
                <p:cNvSpPr/>
                <p:nvPr/>
              </p:nvSpPr>
              <p:spPr>
                <a:xfrm>
                  <a:off x="6983828" y="4164667"/>
                  <a:ext cx="639900" cy="86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1000">
                      <a:solidFill>
                        <a:srgbClr val="FFD966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10.20%</a:t>
                  </a:r>
                </a:p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1000">
                      <a:solidFill>
                        <a:srgbClr val="FFD966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10.20%</a:t>
                  </a:r>
                </a:p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1000">
                      <a:solidFill>
                        <a:srgbClr val="FFD966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     0%</a:t>
                  </a:r>
                </a:p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1000">
                      <a:solidFill>
                        <a:srgbClr val="FFD966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     0%</a:t>
                  </a:r>
                </a:p>
                <a:p>
                  <a:pPr indent="0" lvl="0" marL="0" marR="0" rtl="0" algn="l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000">
                    <a:solidFill>
                      <a:srgbClr val="FFD96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9" name="Shape 2479"/>
                <p:cNvSpPr/>
                <p:nvPr/>
              </p:nvSpPr>
              <p:spPr>
                <a:xfrm>
                  <a:off x="4366033" y="3541530"/>
                  <a:ext cx="3329399" cy="276900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9A9A9A"/>
                    </a:gs>
                    <a:gs pos="50000">
                      <a:srgbClr val="8D8D8D"/>
                    </a:gs>
                    <a:gs pos="100000">
                      <a:srgbClr val="787878"/>
                    </a:gs>
                  </a:gsLst>
                  <a:lin ang="5400012" scaled="0"/>
                </a:gradFill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1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축하 합니다 !!</a:t>
                  </a:r>
                </a:p>
              </p:txBody>
            </p:sp>
          </p:grpSp>
          <p:sp>
            <p:nvSpPr>
              <p:cNvPr id="2480" name="Shape 2480"/>
              <p:cNvSpPr/>
              <p:nvPr/>
            </p:nvSpPr>
            <p:spPr>
              <a:xfrm>
                <a:off x="4554083" y="3437792"/>
                <a:ext cx="3113699" cy="309600"/>
              </a:xfrm>
              <a:prstGeom prst="roundRect">
                <a:avLst>
                  <a:gd fmla="val 16667" name="adj"/>
                </a:avLst>
              </a:prstGeom>
              <a:solidFill>
                <a:srgbClr val="7F6000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  <p:sp>
            <p:nvSpPr>
              <p:cNvPr id="2481" name="Shape 2481"/>
              <p:cNvSpPr/>
              <p:nvPr/>
            </p:nvSpPr>
            <p:spPr>
              <a:xfrm>
                <a:off x="4978473" y="3452317"/>
                <a:ext cx="22557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MAX 레벨을 달성 하였습니다.</a:t>
                </a:r>
              </a:p>
            </p:txBody>
          </p:sp>
        </p:grpSp>
        <p:sp>
          <p:nvSpPr>
            <p:cNvPr id="2482" name="Shape 2482"/>
            <p:cNvSpPr/>
            <p:nvPr/>
          </p:nvSpPr>
          <p:spPr>
            <a:xfrm>
              <a:off x="8366802" y="2301090"/>
              <a:ext cx="2680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 채팅 채널 공유</a:t>
              </a:r>
            </a:p>
          </p:txBody>
        </p:sp>
        <p:sp>
          <p:nvSpPr>
            <p:cNvPr id="2483" name="Shape 2483"/>
            <p:cNvSpPr/>
            <p:nvPr/>
          </p:nvSpPr>
          <p:spPr>
            <a:xfrm>
              <a:off x="11147235" y="2306582"/>
              <a:ext cx="430200" cy="268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84" name="Shape 2484"/>
            <p:cNvPicPr preferRelativeResize="0"/>
            <p:nvPr/>
          </p:nvPicPr>
          <p:blipFill rotWithShape="1">
            <a:blip r:embed="rId4">
              <a:alphaModFix/>
            </a:blip>
            <a:srcRect b="0" l="-3034" r="21693" t="0"/>
            <a:stretch/>
          </p:blipFill>
          <p:spPr>
            <a:xfrm>
              <a:off x="11134256" y="2119618"/>
              <a:ext cx="447900" cy="4683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485" name="Shape 2485"/>
          <p:cNvCxnSpPr/>
          <p:nvPr/>
        </p:nvCxnSpPr>
        <p:spPr>
          <a:xfrm>
            <a:off x="8444450" y="2187875"/>
            <a:ext cx="331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486" name="Shape 2486"/>
          <p:cNvSpPr/>
          <p:nvPr/>
        </p:nvSpPr>
        <p:spPr>
          <a:xfrm>
            <a:off x="8796745" y="3049575"/>
            <a:ext cx="2715000" cy="411300"/>
          </a:xfrm>
          <a:prstGeom prst="roundRect">
            <a:avLst>
              <a:gd fmla="val 751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5,6등급 유물 MAX 레벨 달성</a:t>
            </a:r>
          </a:p>
        </p:txBody>
      </p:sp>
      <p:sp>
        <p:nvSpPr>
          <p:cNvPr id="2487" name="Shape 2487"/>
          <p:cNvSpPr/>
          <p:nvPr/>
        </p:nvSpPr>
        <p:spPr>
          <a:xfrm rot="10800000">
            <a:off x="9967738" y="2697484"/>
            <a:ext cx="260400" cy="2859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8" name="Shape 2488"/>
          <p:cNvSpPr/>
          <p:nvPr/>
        </p:nvSpPr>
        <p:spPr>
          <a:xfrm>
            <a:off x="7831207" y="3219759"/>
            <a:ext cx="922200" cy="258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9" name="Shape 2489"/>
          <p:cNvSpPr/>
          <p:nvPr/>
        </p:nvSpPr>
        <p:spPr>
          <a:xfrm flipH="1">
            <a:off x="9965628" y="3984557"/>
            <a:ext cx="260400" cy="2859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Shape 2490"/>
          <p:cNvSpPr/>
          <p:nvPr/>
        </p:nvSpPr>
        <p:spPr>
          <a:xfrm>
            <a:off x="8796745" y="3503335"/>
            <a:ext cx="2715000" cy="411300"/>
          </a:xfrm>
          <a:prstGeom prst="roundRect">
            <a:avLst>
              <a:gd fmla="val 751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1,2,3,4 등급 유물 MAX 레벨 달성</a:t>
            </a:r>
          </a:p>
        </p:txBody>
      </p:sp>
      <p:sp>
        <p:nvSpPr>
          <p:cNvPr id="2491" name="Shape 2491"/>
          <p:cNvSpPr/>
          <p:nvPr/>
        </p:nvSpPr>
        <p:spPr>
          <a:xfrm>
            <a:off x="8444450" y="4532167"/>
            <a:ext cx="3329400" cy="1605300"/>
          </a:xfrm>
          <a:prstGeom prst="roundRect">
            <a:avLst>
              <a:gd fmla="val 2168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2" name="Shape 24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4007" y="4842475"/>
            <a:ext cx="786300" cy="6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3" name="Shape 2493"/>
          <p:cNvSpPr/>
          <p:nvPr/>
        </p:nvSpPr>
        <p:spPr>
          <a:xfrm>
            <a:off x="9367215" y="4639350"/>
            <a:ext cx="1075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LV20. 고려청자</a:t>
            </a:r>
          </a:p>
        </p:txBody>
      </p:sp>
      <p:sp>
        <p:nvSpPr>
          <p:cNvPr id="2494" name="Shape 2494"/>
          <p:cNvSpPr/>
          <p:nvPr/>
        </p:nvSpPr>
        <p:spPr>
          <a:xfrm>
            <a:off x="9353500" y="4922380"/>
            <a:ext cx="2336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건물건축 속도 가속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과학연구 속도 가속</a:t>
            </a:r>
          </a:p>
        </p:txBody>
      </p:sp>
      <p:sp>
        <p:nvSpPr>
          <p:cNvPr id="2495" name="Shape 2495"/>
          <p:cNvSpPr/>
          <p:nvPr/>
        </p:nvSpPr>
        <p:spPr>
          <a:xfrm>
            <a:off x="11062245" y="4914094"/>
            <a:ext cx="63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6" name="Shape 2496"/>
          <p:cNvSpPr/>
          <p:nvPr/>
        </p:nvSpPr>
        <p:spPr>
          <a:xfrm>
            <a:off x="8444450" y="4290957"/>
            <a:ext cx="3329400" cy="276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축하 합니다 !!</a:t>
            </a:r>
          </a:p>
        </p:txBody>
      </p:sp>
      <p:sp>
        <p:nvSpPr>
          <p:cNvPr id="2497" name="Shape 2497"/>
          <p:cNvSpPr/>
          <p:nvPr/>
        </p:nvSpPr>
        <p:spPr>
          <a:xfrm>
            <a:off x="8568921" y="5659785"/>
            <a:ext cx="3113700" cy="3096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8" name="Shape 2498"/>
          <p:cNvSpPr/>
          <p:nvPr/>
        </p:nvSpPr>
        <p:spPr>
          <a:xfrm>
            <a:off x="8947164" y="5674316"/>
            <a:ext cx="2255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MAX 레벨을 달성 하였습니다.</a:t>
            </a:r>
          </a:p>
        </p:txBody>
      </p:sp>
      <p:grpSp>
        <p:nvGrpSpPr>
          <p:cNvPr id="2499" name="Shape 2499"/>
          <p:cNvGrpSpPr/>
          <p:nvPr/>
        </p:nvGrpSpPr>
        <p:grpSpPr>
          <a:xfrm>
            <a:off x="4360730" y="490120"/>
            <a:ext cx="3470433" cy="6014100"/>
            <a:chOff x="4360730" y="490120"/>
            <a:chExt cx="3470433" cy="6014100"/>
          </a:xfrm>
        </p:grpSpPr>
        <p:sp>
          <p:nvSpPr>
            <p:cNvPr id="2500" name="Shape 2500"/>
            <p:cNvSpPr/>
            <p:nvPr/>
          </p:nvSpPr>
          <p:spPr>
            <a:xfrm>
              <a:off x="4360730" y="490120"/>
              <a:ext cx="3461099" cy="6014100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Shape 2501"/>
            <p:cNvSpPr/>
            <p:nvPr/>
          </p:nvSpPr>
          <p:spPr>
            <a:xfrm>
              <a:off x="4408471" y="6050869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2502" name="Shape 2502"/>
            <p:cNvSpPr/>
            <p:nvPr/>
          </p:nvSpPr>
          <p:spPr>
            <a:xfrm>
              <a:off x="4414292" y="540649"/>
              <a:ext cx="3380700" cy="338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강화</a:t>
              </a:r>
            </a:p>
          </p:txBody>
        </p:sp>
        <p:cxnSp>
          <p:nvCxnSpPr>
            <p:cNvPr id="2503" name="Shape 2503"/>
            <p:cNvCxnSpPr/>
            <p:nvPr/>
          </p:nvCxnSpPr>
          <p:spPr>
            <a:xfrm>
              <a:off x="4370064" y="5980332"/>
              <a:ext cx="3461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504" name="Shape 2504"/>
            <p:cNvSpPr/>
            <p:nvPr/>
          </p:nvSpPr>
          <p:spPr>
            <a:xfrm>
              <a:off x="4386478" y="2680444"/>
              <a:ext cx="3352200" cy="9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BF9000"/>
                  </a:solidFill>
                  <a:latin typeface="Arial"/>
                  <a:ea typeface="Arial"/>
                  <a:cs typeface="Arial"/>
                  <a:sym typeface="Arial"/>
                </a:rPr>
                <a:t>옵션 정보                          강화전              </a:t>
              </a:r>
              <a:r>
                <a:rPr b="1" lang="en-US" sz="10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강화후 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보병 공격력 증가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기병 공격력 증가           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건물건축 속도 가속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과학연구 속도 가속</a:t>
              </a:r>
            </a:p>
          </p:txBody>
        </p:sp>
        <p:sp>
          <p:nvSpPr>
            <p:cNvPr id="2505" name="Shape 2505"/>
            <p:cNvSpPr/>
            <p:nvPr/>
          </p:nvSpPr>
          <p:spPr>
            <a:xfrm>
              <a:off x="4405557" y="3680485"/>
              <a:ext cx="3381000" cy="2265900"/>
            </a:xfrm>
            <a:prstGeom prst="roundRect">
              <a:avLst>
                <a:gd fmla="val 3958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Shape 2506"/>
            <p:cNvSpPr/>
            <p:nvPr/>
          </p:nvSpPr>
          <p:spPr>
            <a:xfrm>
              <a:off x="4436430" y="2516246"/>
              <a:ext cx="3269400" cy="136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39.3%</a:t>
              </a:r>
            </a:p>
          </p:txBody>
        </p:sp>
        <p:sp>
          <p:nvSpPr>
            <p:cNvPr id="2507" name="Shape 2507"/>
            <p:cNvSpPr/>
            <p:nvPr/>
          </p:nvSpPr>
          <p:spPr>
            <a:xfrm>
              <a:off x="4445560" y="2516063"/>
              <a:ext cx="1386600" cy="136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12700">
              <a:solidFill>
                <a:srgbClr val="517E3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Shape 2508"/>
            <p:cNvSpPr/>
            <p:nvPr/>
          </p:nvSpPr>
          <p:spPr>
            <a:xfrm>
              <a:off x="6117787" y="1089134"/>
              <a:ext cx="540900" cy="540900"/>
            </a:xfrm>
            <a:prstGeom prst="roundRect">
              <a:avLst>
                <a:gd fmla="val 8420" name="adj"/>
              </a:avLst>
            </a:prstGeom>
            <a:solidFill>
              <a:srgbClr val="833C0B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Shape 2509"/>
            <p:cNvSpPr/>
            <p:nvPr/>
          </p:nvSpPr>
          <p:spPr>
            <a:xfrm>
              <a:off x="6055535" y="2876727"/>
              <a:ext cx="639900" cy="861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10.20%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Shape 2510"/>
            <p:cNvSpPr/>
            <p:nvPr/>
          </p:nvSpPr>
          <p:spPr>
            <a:xfrm>
              <a:off x="7077520" y="2876727"/>
              <a:ext cx="639900" cy="861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10.50%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10.50%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10.50%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0%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Shape 2511"/>
            <p:cNvSpPr/>
            <p:nvPr/>
          </p:nvSpPr>
          <p:spPr>
            <a:xfrm>
              <a:off x="6266330" y="1220630"/>
              <a:ext cx="293700" cy="273600"/>
            </a:xfrm>
            <a:prstGeom prst="mathPlus">
              <a:avLst>
                <a:gd fmla="val 23520" name="adj1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Shape 2512"/>
            <p:cNvSpPr/>
            <p:nvPr/>
          </p:nvSpPr>
          <p:spPr>
            <a:xfrm>
              <a:off x="6447955" y="1089134"/>
              <a:ext cx="540900" cy="540900"/>
            </a:xfrm>
            <a:prstGeom prst="roundRect">
              <a:avLst>
                <a:gd fmla="val 8420" name="adj"/>
              </a:avLst>
            </a:prstGeom>
            <a:solidFill>
              <a:srgbClr val="833C0B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Shape 2513"/>
            <p:cNvSpPr/>
            <p:nvPr/>
          </p:nvSpPr>
          <p:spPr>
            <a:xfrm>
              <a:off x="6608089" y="1219609"/>
              <a:ext cx="293700" cy="273600"/>
            </a:xfrm>
            <a:prstGeom prst="mathPlus">
              <a:avLst>
                <a:gd fmla="val 23520" name="adj1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Shape 2514"/>
            <p:cNvSpPr/>
            <p:nvPr/>
          </p:nvSpPr>
          <p:spPr>
            <a:xfrm>
              <a:off x="6786039" y="1089134"/>
              <a:ext cx="540900" cy="540900"/>
            </a:xfrm>
            <a:prstGeom prst="roundRect">
              <a:avLst>
                <a:gd fmla="val 8420" name="adj"/>
              </a:avLst>
            </a:prstGeom>
            <a:solidFill>
              <a:srgbClr val="833C0B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Shape 2515"/>
            <p:cNvSpPr/>
            <p:nvPr/>
          </p:nvSpPr>
          <p:spPr>
            <a:xfrm>
              <a:off x="6993574" y="1219608"/>
              <a:ext cx="293700" cy="273600"/>
            </a:xfrm>
            <a:prstGeom prst="mathPlus">
              <a:avLst>
                <a:gd fmla="val 23520" name="adj1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Shape 2516"/>
            <p:cNvSpPr/>
            <p:nvPr/>
          </p:nvSpPr>
          <p:spPr>
            <a:xfrm>
              <a:off x="7161032" y="1089134"/>
              <a:ext cx="540900" cy="540900"/>
            </a:xfrm>
            <a:prstGeom prst="roundRect">
              <a:avLst>
                <a:gd fmla="val 8420" name="adj"/>
              </a:avLst>
            </a:prstGeom>
            <a:solidFill>
              <a:srgbClr val="833C0B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Shape 2517"/>
            <p:cNvSpPr/>
            <p:nvPr/>
          </p:nvSpPr>
          <p:spPr>
            <a:xfrm>
              <a:off x="7289750" y="1210957"/>
              <a:ext cx="293700" cy="273600"/>
            </a:xfrm>
            <a:prstGeom prst="mathPlus">
              <a:avLst>
                <a:gd fmla="val 23520" name="adj1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Shape 2518"/>
            <p:cNvSpPr/>
            <p:nvPr/>
          </p:nvSpPr>
          <p:spPr>
            <a:xfrm>
              <a:off x="6124283" y="1715981"/>
              <a:ext cx="540899" cy="540900"/>
            </a:xfrm>
            <a:prstGeom prst="roundRect">
              <a:avLst>
                <a:gd fmla="val 8420" name="adj"/>
              </a:avLst>
            </a:prstGeom>
            <a:solidFill>
              <a:srgbClr val="833C0B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Shape 2519"/>
            <p:cNvSpPr/>
            <p:nvPr/>
          </p:nvSpPr>
          <p:spPr>
            <a:xfrm>
              <a:off x="6272826" y="1847476"/>
              <a:ext cx="293699" cy="273600"/>
            </a:xfrm>
            <a:prstGeom prst="mathPlus">
              <a:avLst>
                <a:gd fmla="val 23520" name="adj1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Shape 2520"/>
            <p:cNvSpPr/>
            <p:nvPr/>
          </p:nvSpPr>
          <p:spPr>
            <a:xfrm>
              <a:off x="6454451" y="1715981"/>
              <a:ext cx="540899" cy="540900"/>
            </a:xfrm>
            <a:prstGeom prst="roundRect">
              <a:avLst>
                <a:gd fmla="val 8420" name="adj"/>
              </a:avLst>
            </a:prstGeom>
            <a:solidFill>
              <a:srgbClr val="833C0B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Shape 2521"/>
            <p:cNvSpPr/>
            <p:nvPr/>
          </p:nvSpPr>
          <p:spPr>
            <a:xfrm>
              <a:off x="6614585" y="1846456"/>
              <a:ext cx="293700" cy="273600"/>
            </a:xfrm>
            <a:prstGeom prst="mathPlus">
              <a:avLst>
                <a:gd fmla="val 23520" name="adj1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Shape 2522"/>
            <p:cNvSpPr/>
            <p:nvPr/>
          </p:nvSpPr>
          <p:spPr>
            <a:xfrm>
              <a:off x="6792535" y="1715981"/>
              <a:ext cx="540900" cy="540900"/>
            </a:xfrm>
            <a:prstGeom prst="roundRect">
              <a:avLst>
                <a:gd fmla="val 8420" name="adj"/>
              </a:avLst>
            </a:prstGeom>
            <a:solidFill>
              <a:srgbClr val="833C0B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Shape 2523"/>
            <p:cNvSpPr/>
            <p:nvPr/>
          </p:nvSpPr>
          <p:spPr>
            <a:xfrm>
              <a:off x="7000070" y="1846455"/>
              <a:ext cx="293700" cy="273600"/>
            </a:xfrm>
            <a:prstGeom prst="mathPlus">
              <a:avLst>
                <a:gd fmla="val 23520" name="adj1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Shape 2524"/>
            <p:cNvSpPr/>
            <p:nvPr/>
          </p:nvSpPr>
          <p:spPr>
            <a:xfrm>
              <a:off x="7167528" y="1715981"/>
              <a:ext cx="540900" cy="540900"/>
            </a:xfrm>
            <a:prstGeom prst="roundRect">
              <a:avLst>
                <a:gd fmla="val 8420" name="adj"/>
              </a:avLst>
            </a:prstGeom>
            <a:solidFill>
              <a:srgbClr val="833C0B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Shape 2525"/>
            <p:cNvSpPr/>
            <p:nvPr/>
          </p:nvSpPr>
          <p:spPr>
            <a:xfrm>
              <a:off x="7296246" y="1837802"/>
              <a:ext cx="293700" cy="273600"/>
            </a:xfrm>
            <a:prstGeom prst="mathPlus">
              <a:avLst>
                <a:gd fmla="val 23520" name="adj1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Shape 2526"/>
            <p:cNvSpPr/>
            <p:nvPr/>
          </p:nvSpPr>
          <p:spPr>
            <a:xfrm>
              <a:off x="4476453" y="3723048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1E4E79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27" name="Shape 25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84919" y="3784448"/>
              <a:ext cx="590700" cy="52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8" name="Shape 2528"/>
            <p:cNvSpPr/>
            <p:nvPr/>
          </p:nvSpPr>
          <p:spPr>
            <a:xfrm>
              <a:off x="5302326" y="3725853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1E4E79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Shape 2529"/>
            <p:cNvSpPr/>
            <p:nvPr/>
          </p:nvSpPr>
          <p:spPr>
            <a:xfrm>
              <a:off x="6121589" y="3723048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1E4E79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30" name="Shape 25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87714" y="3743832"/>
              <a:ext cx="476700" cy="57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1" name="Shape 25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53832" y="3878383"/>
              <a:ext cx="525000" cy="35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2" name="Shape 2532"/>
            <p:cNvSpPr/>
            <p:nvPr/>
          </p:nvSpPr>
          <p:spPr>
            <a:xfrm>
              <a:off x="6947461" y="3734817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1E4E79"/>
            </a:solidFill>
            <a:ln cap="flat" cmpd="sng" w="127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33" name="Shape 25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091352" y="3878383"/>
              <a:ext cx="616500" cy="39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4" name="Shape 2534"/>
            <p:cNvSpPr/>
            <p:nvPr/>
          </p:nvSpPr>
          <p:spPr>
            <a:xfrm>
              <a:off x="6969514" y="4338342"/>
              <a:ext cx="782700" cy="180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784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LV.20</a:t>
              </a:r>
            </a:p>
          </p:txBody>
        </p:sp>
        <p:sp>
          <p:nvSpPr>
            <p:cNvPr id="2535" name="Shape 2535"/>
            <p:cNvSpPr/>
            <p:nvPr/>
          </p:nvSpPr>
          <p:spPr>
            <a:xfrm>
              <a:off x="6126621" y="4322351"/>
              <a:ext cx="782700" cy="180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784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LV.20</a:t>
              </a:r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302692" y="4338462"/>
              <a:ext cx="782700" cy="180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784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LV.20</a:t>
              </a:r>
            </a:p>
          </p:txBody>
        </p:sp>
        <p:sp>
          <p:nvSpPr>
            <p:cNvPr id="2537" name="Shape 2537"/>
            <p:cNvSpPr/>
            <p:nvPr/>
          </p:nvSpPr>
          <p:spPr>
            <a:xfrm>
              <a:off x="4488819" y="4331642"/>
              <a:ext cx="782700" cy="180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784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LV.20</a:t>
              </a:r>
            </a:p>
          </p:txBody>
        </p:sp>
        <p:sp>
          <p:nvSpPr>
            <p:cNvPr id="2538" name="Shape 2538"/>
            <p:cNvSpPr/>
            <p:nvPr/>
          </p:nvSpPr>
          <p:spPr>
            <a:xfrm>
              <a:off x="4959423" y="6069769"/>
              <a:ext cx="1595700" cy="378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0 강화</a:t>
              </a:r>
            </a:p>
          </p:txBody>
        </p:sp>
        <p:pic>
          <p:nvPicPr>
            <p:cNvPr id="2539" name="Shape 25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062401" y="6088867"/>
              <a:ext cx="276900" cy="28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0" name="Shape 254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008457" y="6137410"/>
              <a:ext cx="276900" cy="28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1" name="Shape 2541"/>
            <p:cNvSpPr/>
            <p:nvPr/>
          </p:nvSpPr>
          <p:spPr>
            <a:xfrm>
              <a:off x="6838188" y="567543"/>
              <a:ext cx="806400" cy="273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42" name="Shape 254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706939" y="525074"/>
              <a:ext cx="276900" cy="28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3" name="Shape 254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652995" y="573616"/>
              <a:ext cx="276900" cy="289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44" name="Shape 2544"/>
            <p:cNvGrpSpPr/>
            <p:nvPr/>
          </p:nvGrpSpPr>
          <p:grpSpPr>
            <a:xfrm>
              <a:off x="7521103" y="593530"/>
              <a:ext cx="229217" cy="226800"/>
              <a:chOff x="3657832" y="5435483"/>
              <a:chExt cx="229217" cy="226800"/>
            </a:xfrm>
          </p:grpSpPr>
          <p:sp>
            <p:nvSpPr>
              <p:cNvPr id="2545" name="Shape 2545"/>
              <p:cNvSpPr/>
              <p:nvPr/>
            </p:nvSpPr>
            <p:spPr>
              <a:xfrm>
                <a:off x="3657832" y="5435483"/>
                <a:ext cx="227400" cy="226800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6" name="Shape 2546"/>
              <p:cNvSpPr/>
              <p:nvPr/>
            </p:nvSpPr>
            <p:spPr>
              <a:xfrm>
                <a:off x="3666550" y="5443878"/>
                <a:ext cx="220500" cy="205500"/>
              </a:xfrm>
              <a:prstGeom prst="mathPlus">
                <a:avLst>
                  <a:gd fmla="val 23520" name="adj1"/>
                </a:avLst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47" name="Shape 2547"/>
            <p:cNvSpPr/>
            <p:nvPr/>
          </p:nvSpPr>
          <p:spPr>
            <a:xfrm>
              <a:off x="6988585" y="575058"/>
              <a:ext cx="598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3000 </a:t>
              </a:r>
            </a:p>
          </p:txBody>
        </p:sp>
        <p:grpSp>
          <p:nvGrpSpPr>
            <p:cNvPr id="2548" name="Shape 2548"/>
            <p:cNvGrpSpPr/>
            <p:nvPr/>
          </p:nvGrpSpPr>
          <p:grpSpPr>
            <a:xfrm>
              <a:off x="6668849" y="6080621"/>
              <a:ext cx="1059271" cy="378000"/>
              <a:chOff x="6668849" y="6080621"/>
              <a:chExt cx="1059271" cy="378000"/>
            </a:xfrm>
          </p:grpSpPr>
          <p:sp>
            <p:nvSpPr>
              <p:cNvPr id="2549" name="Shape 2549"/>
              <p:cNvSpPr/>
              <p:nvPr/>
            </p:nvSpPr>
            <p:spPr>
              <a:xfrm>
                <a:off x="6668849" y="6080621"/>
                <a:ext cx="744600" cy="3780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12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국가유물</a:t>
                </a:r>
              </a:p>
            </p:txBody>
          </p:sp>
          <p:sp>
            <p:nvSpPr>
              <p:cNvPr id="2550" name="Shape 2550"/>
              <p:cNvSpPr/>
              <p:nvPr/>
            </p:nvSpPr>
            <p:spPr>
              <a:xfrm>
                <a:off x="7412521" y="6087514"/>
                <a:ext cx="315600" cy="3600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12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1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1" name="Shape 2551"/>
              <p:cNvSpPr/>
              <p:nvPr/>
            </p:nvSpPr>
            <p:spPr>
              <a:xfrm>
                <a:off x="7479631" y="6187176"/>
                <a:ext cx="194100" cy="1887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52" name="Shape 2552"/>
            <p:cNvSpPr/>
            <p:nvPr/>
          </p:nvSpPr>
          <p:spPr>
            <a:xfrm>
              <a:off x="4714217" y="1327580"/>
              <a:ext cx="916500" cy="916500"/>
            </a:xfrm>
            <a:prstGeom prst="roundRect">
              <a:avLst>
                <a:gd fmla="val 12131" name="adj"/>
              </a:avLst>
            </a:prstGeom>
            <a:solidFill>
              <a:schemeClr val="accent2"/>
            </a:solidFill>
            <a:ln cap="flat" cmpd="sng" w="38100">
              <a:solidFill>
                <a:srgbClr val="52525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donga.com/photo/news/200804/200804050094.jpg" id="2553" name="Shape 255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822267" y="1389370"/>
              <a:ext cx="735300" cy="73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4" name="Shape 2554"/>
            <p:cNvSpPr/>
            <p:nvPr/>
          </p:nvSpPr>
          <p:spPr>
            <a:xfrm>
              <a:off x="4409012" y="1030212"/>
              <a:ext cx="16401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LV.18  쌍사자 장식 팔지 </a:t>
              </a:r>
            </a:p>
          </p:txBody>
        </p:sp>
        <p:sp>
          <p:nvSpPr>
            <p:cNvPr id="2555" name="Shape 2555"/>
            <p:cNvSpPr/>
            <p:nvPr/>
          </p:nvSpPr>
          <p:spPr>
            <a:xfrm>
              <a:off x="4382021" y="2449647"/>
              <a:ext cx="1269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LV19</a:t>
              </a:r>
            </a:p>
          </p:txBody>
        </p:sp>
      </p:grpSp>
      <p:sp>
        <p:nvSpPr>
          <p:cNvPr id="2556" name="Shape 2556"/>
          <p:cNvSpPr/>
          <p:nvPr/>
        </p:nvSpPr>
        <p:spPr>
          <a:xfrm>
            <a:off x="4394253" y="513754"/>
            <a:ext cx="3435300" cy="5990400"/>
          </a:xfrm>
          <a:prstGeom prst="roundRect">
            <a:avLst>
              <a:gd fmla="val 0" name="adj"/>
            </a:avLst>
          </a:prstGeom>
          <a:solidFill>
            <a:schemeClr val="dk1">
              <a:alpha val="5686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7" name="Shape 2557"/>
          <p:cNvSpPr/>
          <p:nvPr/>
        </p:nvSpPr>
        <p:spPr>
          <a:xfrm>
            <a:off x="8511674" y="872657"/>
            <a:ext cx="833100" cy="833100"/>
          </a:xfrm>
          <a:prstGeom prst="roundRect">
            <a:avLst>
              <a:gd fmla="val 12131" name="adj"/>
            </a:avLst>
          </a:prstGeom>
          <a:solidFill>
            <a:schemeClr val="accent2"/>
          </a:solidFill>
          <a:ln cap="flat" cmpd="sng" w="38100">
            <a:solidFill>
              <a:srgbClr val="52525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2558" name="Shape 255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593895" y="944671"/>
            <a:ext cx="668400" cy="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9" name="Shape 2559"/>
          <p:cNvSpPr/>
          <p:nvPr/>
        </p:nvSpPr>
        <p:spPr>
          <a:xfrm>
            <a:off x="8534249" y="4698142"/>
            <a:ext cx="833100" cy="833100"/>
          </a:xfrm>
          <a:prstGeom prst="roundRect">
            <a:avLst>
              <a:gd fmla="val 12131" name="adj"/>
            </a:avLst>
          </a:prstGeom>
          <a:solidFill>
            <a:schemeClr val="accent2"/>
          </a:solidFill>
          <a:ln cap="flat" cmpd="sng" w="38100">
            <a:solidFill>
              <a:srgbClr val="52525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2560" name="Shape 256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16470" y="4770157"/>
            <a:ext cx="668400" cy="6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636104" y="365760"/>
            <a:ext cx="25893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 기능 정의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1282436" y="735091"/>
            <a:ext cx="104298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 업그레이드 효과 정의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복원속도 : 유물을 복원하는데 시간을 줄여줍니다.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업그레이드 레벨에 따라 복원 속도 % 만큼 복원 시간이 감소 하게 되어집니다.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복원 속도는 작업 속도 기준으로 % 만큼 감소 하게 되어집니다.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강화 은화 감소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업그레이드 레벨에 따라 유물 강화 은화 비용이 감소 되어집니다.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시 은화 감소는 %만큼 비용이 감소 하게 되어집니다.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비용 감소 n%는 소수점 2자리 까지 사용 합니다.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Shape 2566"/>
          <p:cNvSpPr txBox="1"/>
          <p:nvPr/>
        </p:nvSpPr>
        <p:spPr>
          <a:xfrm>
            <a:off x="584420" y="667910"/>
            <a:ext cx="3518700" cy="2862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재료 사용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재료를 선택 하여 최대 8개 까지 유물을 재료로 사용 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선택 시 재료 슬롯에 장착 되어지며, 선택한 유물을 다시 선택 시 유물이 재료 슬롯에서 해제 되어집니다.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재료 등록을 하여 최대 레벨 상태가 되어지면 이후 재료는 등록 되지 않도록 처리 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7" name="Shape 2567"/>
          <p:cNvSpPr/>
          <p:nvPr/>
        </p:nvSpPr>
        <p:spPr>
          <a:xfrm>
            <a:off x="215538" y="142595"/>
            <a:ext cx="118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강화</a:t>
            </a:r>
          </a:p>
        </p:txBody>
      </p:sp>
      <p:sp>
        <p:nvSpPr>
          <p:cNvPr id="2568" name="Shape 2568"/>
          <p:cNvSpPr/>
          <p:nvPr/>
        </p:nvSpPr>
        <p:spPr>
          <a:xfrm>
            <a:off x="7604760" y="1504788"/>
            <a:ext cx="659700" cy="223199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9" name="Shape 2569"/>
          <p:cNvSpPr/>
          <p:nvPr/>
        </p:nvSpPr>
        <p:spPr>
          <a:xfrm>
            <a:off x="8345115" y="1130758"/>
            <a:ext cx="2644800" cy="932399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유물을 재료로 등록 한 상태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하여 재료를 뺄 수 있습니다.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최대 레벨 달성 상태에서는 더 이상 재료 등록이 되지 않도록 처리</a:t>
            </a:r>
          </a:p>
        </p:txBody>
      </p:sp>
      <p:sp>
        <p:nvSpPr>
          <p:cNvPr id="2570" name="Shape 2570"/>
          <p:cNvSpPr/>
          <p:nvPr/>
        </p:nvSpPr>
        <p:spPr>
          <a:xfrm>
            <a:off x="7720882" y="3930878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Shape 2571"/>
          <p:cNvSpPr/>
          <p:nvPr/>
        </p:nvSpPr>
        <p:spPr>
          <a:xfrm>
            <a:off x="8499328" y="3678683"/>
            <a:ext cx="3241500" cy="5790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유물을 재료로 선택 시 체크 표시를 해주도록 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선택 한 유물을 다시 클릭 시 해제 되어집니다.</a:t>
            </a:r>
          </a:p>
        </p:txBody>
      </p:sp>
      <p:sp>
        <p:nvSpPr>
          <p:cNvPr id="2572" name="Shape 2572"/>
          <p:cNvSpPr/>
          <p:nvPr/>
        </p:nvSpPr>
        <p:spPr>
          <a:xfrm>
            <a:off x="1377771" y="5353535"/>
            <a:ext cx="2909100" cy="478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재료 등록 시 강화 버튼을 눌러 강화를 진행 할 수 있습니다.</a:t>
            </a:r>
          </a:p>
        </p:txBody>
      </p:sp>
      <p:sp>
        <p:nvSpPr>
          <p:cNvPr id="2573" name="Shape 2573"/>
          <p:cNvSpPr/>
          <p:nvPr/>
        </p:nvSpPr>
        <p:spPr>
          <a:xfrm>
            <a:off x="7887768" y="6133841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Shape 2574"/>
          <p:cNvSpPr/>
          <p:nvPr/>
        </p:nvSpPr>
        <p:spPr>
          <a:xfrm>
            <a:off x="8570271" y="5265573"/>
            <a:ext cx="2909100" cy="1364999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 버튼 입니다.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정렬은 (국가유물, 공용유물, 전체 유물) 3가지를 선택 하여 보고 싶은 유물을 확인 할 수 있습니다.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화살표 버튼을 눌러 상위 / 하위 레벨을 결정 할 수 있습니다.</a:t>
            </a:r>
          </a:p>
        </p:txBody>
      </p:sp>
      <p:sp>
        <p:nvSpPr>
          <p:cNvPr id="2575" name="Shape 2575"/>
          <p:cNvSpPr txBox="1"/>
          <p:nvPr/>
        </p:nvSpPr>
        <p:spPr>
          <a:xfrm>
            <a:off x="584422" y="3396228"/>
            <a:ext cx="35187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정렬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정렬 기능은 국가유물 , 공용 유물, 전체 유물을 선택 하여 원하는 유물을 볼 수 있으며, 레벨 버튼을 선택 하여 상위 / 하위 레벨 정렬을 할 수 있습니다.</a:t>
            </a:r>
          </a:p>
        </p:txBody>
      </p:sp>
      <p:sp>
        <p:nvSpPr>
          <p:cNvPr id="2576" name="Shape 2576"/>
          <p:cNvSpPr/>
          <p:nvPr/>
        </p:nvSpPr>
        <p:spPr>
          <a:xfrm>
            <a:off x="4360730" y="490120"/>
            <a:ext cx="3461099" cy="6014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Shape 2577"/>
          <p:cNvSpPr/>
          <p:nvPr/>
        </p:nvSpPr>
        <p:spPr>
          <a:xfrm>
            <a:off x="4408471" y="6050869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2578" name="Shape 2578"/>
          <p:cNvSpPr/>
          <p:nvPr/>
        </p:nvSpPr>
        <p:spPr>
          <a:xfrm>
            <a:off x="4414292" y="540649"/>
            <a:ext cx="3380700" cy="33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강화</a:t>
            </a:r>
          </a:p>
        </p:txBody>
      </p:sp>
      <p:cxnSp>
        <p:nvCxnSpPr>
          <p:cNvPr id="2579" name="Shape 2579"/>
          <p:cNvCxnSpPr/>
          <p:nvPr/>
        </p:nvCxnSpPr>
        <p:spPr>
          <a:xfrm>
            <a:off x="4370064" y="5980332"/>
            <a:ext cx="3461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580" name="Shape 2580"/>
          <p:cNvSpPr/>
          <p:nvPr/>
        </p:nvSpPr>
        <p:spPr>
          <a:xfrm>
            <a:off x="4386478" y="2680444"/>
            <a:ext cx="33522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옵션 정보                          강화전              </a:t>
            </a:r>
            <a:r>
              <a:rPr b="1" lang="en-US" sz="1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강화후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건물건축 속도 가속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과학연구 속도 가속</a:t>
            </a:r>
          </a:p>
        </p:txBody>
      </p:sp>
      <p:sp>
        <p:nvSpPr>
          <p:cNvPr id="2581" name="Shape 2581"/>
          <p:cNvSpPr/>
          <p:nvPr/>
        </p:nvSpPr>
        <p:spPr>
          <a:xfrm>
            <a:off x="4405557" y="3680485"/>
            <a:ext cx="3381000" cy="2265900"/>
          </a:xfrm>
          <a:prstGeom prst="roundRect">
            <a:avLst>
              <a:gd fmla="val 3958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2" name="Shape 2582"/>
          <p:cNvSpPr/>
          <p:nvPr/>
        </p:nvSpPr>
        <p:spPr>
          <a:xfrm>
            <a:off x="4436430" y="2516246"/>
            <a:ext cx="3269400" cy="136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39.3%</a:t>
            </a:r>
          </a:p>
        </p:txBody>
      </p:sp>
      <p:sp>
        <p:nvSpPr>
          <p:cNvPr id="2583" name="Shape 2583"/>
          <p:cNvSpPr/>
          <p:nvPr/>
        </p:nvSpPr>
        <p:spPr>
          <a:xfrm>
            <a:off x="4445560" y="2516063"/>
            <a:ext cx="1386600" cy="1362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4" name="Shape 2584"/>
          <p:cNvSpPr/>
          <p:nvPr/>
        </p:nvSpPr>
        <p:spPr>
          <a:xfrm>
            <a:off x="6055535" y="2876727"/>
            <a:ext cx="639900" cy="861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Shape 2585"/>
          <p:cNvSpPr/>
          <p:nvPr/>
        </p:nvSpPr>
        <p:spPr>
          <a:xfrm>
            <a:off x="7077520" y="2876727"/>
            <a:ext cx="639900" cy="861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10.50%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10.50%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10.50%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6" name="Shape 2586"/>
          <p:cNvSpPr/>
          <p:nvPr/>
        </p:nvSpPr>
        <p:spPr>
          <a:xfrm>
            <a:off x="4476453" y="3723048"/>
            <a:ext cx="792000" cy="7920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7" name="Shape 25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4919" y="3784448"/>
            <a:ext cx="590700" cy="5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8" name="Shape 2588"/>
          <p:cNvSpPr/>
          <p:nvPr/>
        </p:nvSpPr>
        <p:spPr>
          <a:xfrm>
            <a:off x="5302326" y="3725853"/>
            <a:ext cx="792000" cy="7920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9" name="Shape 2589"/>
          <p:cNvSpPr/>
          <p:nvPr/>
        </p:nvSpPr>
        <p:spPr>
          <a:xfrm>
            <a:off x="6121589" y="3723048"/>
            <a:ext cx="792000" cy="7920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0" name="Shape 25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7714" y="3743832"/>
            <a:ext cx="476700" cy="5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1" name="Shape 25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3832" y="3878383"/>
            <a:ext cx="525000" cy="3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2" name="Shape 2592"/>
          <p:cNvSpPr/>
          <p:nvPr/>
        </p:nvSpPr>
        <p:spPr>
          <a:xfrm>
            <a:off x="6947461" y="3734817"/>
            <a:ext cx="792000" cy="7920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3" name="Shape 25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91352" y="3878383"/>
            <a:ext cx="616500" cy="3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Shape 2594"/>
          <p:cNvSpPr/>
          <p:nvPr/>
        </p:nvSpPr>
        <p:spPr>
          <a:xfrm>
            <a:off x="6969514" y="4338342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595" name="Shape 2595"/>
          <p:cNvSpPr/>
          <p:nvPr/>
        </p:nvSpPr>
        <p:spPr>
          <a:xfrm>
            <a:off x="6126621" y="4322351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596" name="Shape 2596"/>
          <p:cNvSpPr/>
          <p:nvPr/>
        </p:nvSpPr>
        <p:spPr>
          <a:xfrm>
            <a:off x="5302692" y="4338462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597" name="Shape 2597"/>
          <p:cNvSpPr/>
          <p:nvPr/>
        </p:nvSpPr>
        <p:spPr>
          <a:xfrm>
            <a:off x="4488819" y="4331642"/>
            <a:ext cx="782700" cy="180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598" name="Shape 2598"/>
          <p:cNvSpPr/>
          <p:nvPr/>
        </p:nvSpPr>
        <p:spPr>
          <a:xfrm>
            <a:off x="6838188" y="567543"/>
            <a:ext cx="806400" cy="27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9" name="Shape 25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06939" y="525074"/>
            <a:ext cx="276900" cy="2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0" name="Shape 26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52995" y="573616"/>
            <a:ext cx="276900" cy="28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1" name="Shape 2601"/>
          <p:cNvGrpSpPr/>
          <p:nvPr/>
        </p:nvGrpSpPr>
        <p:grpSpPr>
          <a:xfrm>
            <a:off x="7521103" y="593530"/>
            <a:ext cx="229217" cy="226800"/>
            <a:chOff x="3657832" y="5435483"/>
            <a:chExt cx="229217" cy="226800"/>
          </a:xfrm>
        </p:grpSpPr>
        <p:sp>
          <p:nvSpPr>
            <p:cNvPr id="2602" name="Shape 2602"/>
            <p:cNvSpPr/>
            <p:nvPr/>
          </p:nvSpPr>
          <p:spPr>
            <a:xfrm>
              <a:off x="3657832" y="5435483"/>
              <a:ext cx="227400" cy="2268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Shape 2603"/>
            <p:cNvSpPr/>
            <p:nvPr/>
          </p:nvSpPr>
          <p:spPr>
            <a:xfrm>
              <a:off x="3666550" y="5443878"/>
              <a:ext cx="220500" cy="205500"/>
            </a:xfrm>
            <a:prstGeom prst="mathPlus">
              <a:avLst>
                <a:gd fmla="val 23520" name="adj1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4" name="Shape 2604"/>
          <p:cNvSpPr/>
          <p:nvPr/>
        </p:nvSpPr>
        <p:spPr>
          <a:xfrm>
            <a:off x="6988585" y="575058"/>
            <a:ext cx="59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 </a:t>
            </a:r>
          </a:p>
        </p:txBody>
      </p:sp>
      <p:grpSp>
        <p:nvGrpSpPr>
          <p:cNvPr id="2605" name="Shape 2605"/>
          <p:cNvGrpSpPr/>
          <p:nvPr/>
        </p:nvGrpSpPr>
        <p:grpSpPr>
          <a:xfrm>
            <a:off x="6668849" y="6080621"/>
            <a:ext cx="1059271" cy="378000"/>
            <a:chOff x="6668849" y="6080621"/>
            <a:chExt cx="1059271" cy="378000"/>
          </a:xfrm>
        </p:grpSpPr>
        <p:sp>
          <p:nvSpPr>
            <p:cNvPr id="2606" name="Shape 2606"/>
            <p:cNvSpPr/>
            <p:nvPr/>
          </p:nvSpPr>
          <p:spPr>
            <a:xfrm>
              <a:off x="6668849" y="6080621"/>
              <a:ext cx="744600" cy="378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국가유물</a:t>
              </a:r>
            </a:p>
          </p:txBody>
        </p:sp>
        <p:sp>
          <p:nvSpPr>
            <p:cNvPr id="2607" name="Shape 2607"/>
            <p:cNvSpPr/>
            <p:nvPr/>
          </p:nvSpPr>
          <p:spPr>
            <a:xfrm>
              <a:off x="7412521" y="6087514"/>
              <a:ext cx="315600" cy="360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Shape 2608"/>
            <p:cNvSpPr/>
            <p:nvPr/>
          </p:nvSpPr>
          <p:spPr>
            <a:xfrm>
              <a:off x="7479631" y="6187176"/>
              <a:ext cx="194100" cy="1887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9" name="Shape 2609"/>
          <p:cNvSpPr/>
          <p:nvPr/>
        </p:nvSpPr>
        <p:spPr>
          <a:xfrm>
            <a:off x="4714217" y="1327580"/>
            <a:ext cx="916500" cy="916500"/>
          </a:xfrm>
          <a:prstGeom prst="roundRect">
            <a:avLst>
              <a:gd fmla="val 12131" name="adj"/>
            </a:avLst>
          </a:prstGeom>
          <a:solidFill>
            <a:schemeClr val="accent2"/>
          </a:solidFill>
          <a:ln cap="flat" cmpd="sng" w="38100">
            <a:solidFill>
              <a:srgbClr val="52525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2610" name="Shape 26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22267" y="1389370"/>
            <a:ext cx="735300" cy="7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1" name="Shape 2611"/>
          <p:cNvSpPr/>
          <p:nvPr/>
        </p:nvSpPr>
        <p:spPr>
          <a:xfrm>
            <a:off x="4409012" y="1030212"/>
            <a:ext cx="1640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LV.18  쌍사자 장식 팔지 </a:t>
            </a:r>
          </a:p>
        </p:txBody>
      </p:sp>
      <p:sp>
        <p:nvSpPr>
          <p:cNvPr id="2612" name="Shape 2612"/>
          <p:cNvSpPr/>
          <p:nvPr/>
        </p:nvSpPr>
        <p:spPr>
          <a:xfrm>
            <a:off x="4382021" y="2449647"/>
            <a:ext cx="126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LV19</a:t>
            </a:r>
          </a:p>
        </p:txBody>
      </p:sp>
      <p:grpSp>
        <p:nvGrpSpPr>
          <p:cNvPr id="2613" name="Shape 2613"/>
          <p:cNvGrpSpPr/>
          <p:nvPr/>
        </p:nvGrpSpPr>
        <p:grpSpPr>
          <a:xfrm>
            <a:off x="6107578" y="3722241"/>
            <a:ext cx="792000" cy="792000"/>
            <a:chOff x="2127451" y="4709512"/>
            <a:chExt cx="792000" cy="792000"/>
          </a:xfrm>
        </p:grpSpPr>
        <p:sp>
          <p:nvSpPr>
            <p:cNvPr id="2614" name="Shape 2614"/>
            <p:cNvSpPr/>
            <p:nvPr/>
          </p:nvSpPr>
          <p:spPr>
            <a:xfrm>
              <a:off x="2127451" y="4709512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>
                <a:alpha val="47840"/>
              </a:srgbClr>
            </a:solidFill>
            <a:ln cap="flat" cmpd="sng" w="28575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5" name="Shape 2615"/>
            <p:cNvPicPr preferRelativeResize="0"/>
            <p:nvPr/>
          </p:nvPicPr>
          <p:blipFill rotWithShape="1">
            <a:blip r:embed="rId9">
              <a:alphaModFix/>
            </a:blip>
            <a:srcRect b="0" l="-3034" r="21693" t="0"/>
            <a:stretch/>
          </p:blipFill>
          <p:spPr>
            <a:xfrm>
              <a:off x="2232247" y="4752573"/>
              <a:ext cx="541800" cy="56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16" name="Shape 2616"/>
          <p:cNvGrpSpPr/>
          <p:nvPr/>
        </p:nvGrpSpPr>
        <p:grpSpPr>
          <a:xfrm>
            <a:off x="4496425" y="3726154"/>
            <a:ext cx="792000" cy="792000"/>
            <a:chOff x="2127451" y="4709512"/>
            <a:chExt cx="792000" cy="792000"/>
          </a:xfrm>
        </p:grpSpPr>
        <p:sp>
          <p:nvSpPr>
            <p:cNvPr id="2617" name="Shape 2617"/>
            <p:cNvSpPr/>
            <p:nvPr/>
          </p:nvSpPr>
          <p:spPr>
            <a:xfrm>
              <a:off x="2127451" y="4709512"/>
              <a:ext cx="792000" cy="792000"/>
            </a:xfrm>
            <a:prstGeom prst="roundRect">
              <a:avLst>
                <a:gd fmla="val 8420" name="adj"/>
              </a:avLst>
            </a:prstGeom>
            <a:solidFill>
              <a:srgbClr val="D8D8D8">
                <a:alpha val="47840"/>
              </a:srgbClr>
            </a:solidFill>
            <a:ln cap="flat" cmpd="sng" w="28575">
              <a:solidFill>
                <a:srgbClr val="FFD96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8" name="Shape 2618"/>
            <p:cNvPicPr preferRelativeResize="0"/>
            <p:nvPr/>
          </p:nvPicPr>
          <p:blipFill rotWithShape="1">
            <a:blip r:embed="rId9">
              <a:alphaModFix/>
            </a:blip>
            <a:srcRect b="0" l="-3034" r="21693" t="0"/>
            <a:stretch/>
          </p:blipFill>
          <p:spPr>
            <a:xfrm>
              <a:off x="2232247" y="4752573"/>
              <a:ext cx="541800" cy="566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9" name="Shape 2619"/>
          <p:cNvSpPr/>
          <p:nvPr/>
        </p:nvSpPr>
        <p:spPr>
          <a:xfrm>
            <a:off x="4993973" y="6060807"/>
            <a:ext cx="1595700" cy="3780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3000 강화</a:t>
            </a:r>
          </a:p>
        </p:txBody>
      </p:sp>
      <p:pic>
        <p:nvPicPr>
          <p:cNvPr id="2620" name="Shape 26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3007" y="6128448"/>
            <a:ext cx="276900" cy="2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1" name="Shape 2621"/>
          <p:cNvSpPr/>
          <p:nvPr/>
        </p:nvSpPr>
        <p:spPr>
          <a:xfrm>
            <a:off x="6110303" y="1118624"/>
            <a:ext cx="540900" cy="5409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2" name="Shape 26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74591" y="1198332"/>
            <a:ext cx="463200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3" name="Shape 2623"/>
          <p:cNvSpPr/>
          <p:nvPr/>
        </p:nvSpPr>
        <p:spPr>
          <a:xfrm>
            <a:off x="6125366" y="1530838"/>
            <a:ext cx="534600" cy="122999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624" name="Shape 2624"/>
          <p:cNvSpPr/>
          <p:nvPr/>
        </p:nvSpPr>
        <p:spPr>
          <a:xfrm>
            <a:off x="6440469" y="1118624"/>
            <a:ext cx="540899" cy="5409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5" name="Shape 26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04757" y="1198332"/>
            <a:ext cx="463200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6" name="Shape 2626"/>
          <p:cNvSpPr/>
          <p:nvPr/>
        </p:nvSpPr>
        <p:spPr>
          <a:xfrm>
            <a:off x="6455532" y="1530838"/>
            <a:ext cx="534600" cy="122999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627" name="Shape 2627"/>
          <p:cNvSpPr/>
          <p:nvPr/>
        </p:nvSpPr>
        <p:spPr>
          <a:xfrm>
            <a:off x="6778554" y="1118624"/>
            <a:ext cx="540900" cy="5409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8" name="Shape 26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42842" y="1198332"/>
            <a:ext cx="463200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9" name="Shape 2629"/>
          <p:cNvSpPr/>
          <p:nvPr/>
        </p:nvSpPr>
        <p:spPr>
          <a:xfrm>
            <a:off x="6793617" y="1530838"/>
            <a:ext cx="534600" cy="122999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630" name="Shape 2630"/>
          <p:cNvSpPr/>
          <p:nvPr/>
        </p:nvSpPr>
        <p:spPr>
          <a:xfrm>
            <a:off x="7153546" y="1118624"/>
            <a:ext cx="540900" cy="5409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1" name="Shape 26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17835" y="1198332"/>
            <a:ext cx="463200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2" name="Shape 2632"/>
          <p:cNvSpPr/>
          <p:nvPr/>
        </p:nvSpPr>
        <p:spPr>
          <a:xfrm>
            <a:off x="7168610" y="1530838"/>
            <a:ext cx="534600" cy="122999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633" name="Shape 2633"/>
          <p:cNvSpPr/>
          <p:nvPr/>
        </p:nvSpPr>
        <p:spPr>
          <a:xfrm>
            <a:off x="6113357" y="1756630"/>
            <a:ext cx="540900" cy="5409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4" name="Shape 26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77644" y="1836338"/>
            <a:ext cx="463199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5" name="Shape 2635"/>
          <p:cNvSpPr/>
          <p:nvPr/>
        </p:nvSpPr>
        <p:spPr>
          <a:xfrm>
            <a:off x="6128419" y="2168844"/>
            <a:ext cx="534599" cy="123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636" name="Shape 2636"/>
          <p:cNvSpPr/>
          <p:nvPr/>
        </p:nvSpPr>
        <p:spPr>
          <a:xfrm>
            <a:off x="6434558" y="1756630"/>
            <a:ext cx="540899" cy="5409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7" name="Shape 26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98846" y="1836338"/>
            <a:ext cx="463200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Shape 2638"/>
          <p:cNvSpPr/>
          <p:nvPr/>
        </p:nvSpPr>
        <p:spPr>
          <a:xfrm>
            <a:off x="6449621" y="2168844"/>
            <a:ext cx="534600" cy="123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639" name="Shape 2639"/>
          <p:cNvSpPr/>
          <p:nvPr/>
        </p:nvSpPr>
        <p:spPr>
          <a:xfrm>
            <a:off x="6781609" y="1756630"/>
            <a:ext cx="540900" cy="5409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0" name="Shape 26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45896" y="1836338"/>
            <a:ext cx="463200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1" name="Shape 2641"/>
          <p:cNvSpPr/>
          <p:nvPr/>
        </p:nvSpPr>
        <p:spPr>
          <a:xfrm>
            <a:off x="6796671" y="2168844"/>
            <a:ext cx="534600" cy="123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642" name="Shape 2642"/>
          <p:cNvSpPr/>
          <p:nvPr/>
        </p:nvSpPr>
        <p:spPr>
          <a:xfrm>
            <a:off x="7156600" y="1756630"/>
            <a:ext cx="540900" cy="540900"/>
          </a:xfrm>
          <a:prstGeom prst="roundRect">
            <a:avLst>
              <a:gd fmla="val 8420" name="adj"/>
            </a:avLst>
          </a:prstGeom>
          <a:solidFill>
            <a:srgbClr val="1E4E79"/>
          </a:solidFill>
          <a:ln cap="flat" cmpd="sng" w="127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3" name="Shape 26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20889" y="1836338"/>
            <a:ext cx="463200" cy="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4" name="Shape 2644"/>
          <p:cNvSpPr/>
          <p:nvPr/>
        </p:nvSpPr>
        <p:spPr>
          <a:xfrm>
            <a:off x="7171664" y="2168844"/>
            <a:ext cx="534600" cy="123000"/>
          </a:xfrm>
          <a:prstGeom prst="roundRect">
            <a:avLst>
              <a:gd fmla="val 16667" name="adj"/>
            </a:avLst>
          </a:prstGeom>
          <a:solidFill>
            <a:schemeClr val="dk1">
              <a:alpha val="2784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LV.20</a:t>
            </a:r>
          </a:p>
        </p:txBody>
      </p:sp>
      <p:sp>
        <p:nvSpPr>
          <p:cNvPr id="2645" name="Shape 2645"/>
          <p:cNvSpPr/>
          <p:nvPr/>
        </p:nvSpPr>
        <p:spPr>
          <a:xfrm rot="2052670">
            <a:off x="4160790" y="5798498"/>
            <a:ext cx="878265" cy="22308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6" name="Shape 2646"/>
          <p:cNvSpPr/>
          <p:nvPr/>
        </p:nvSpPr>
        <p:spPr>
          <a:xfrm>
            <a:off x="7829915" y="566554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7" name="Shape 2647"/>
          <p:cNvSpPr/>
          <p:nvPr/>
        </p:nvSpPr>
        <p:spPr>
          <a:xfrm>
            <a:off x="8524550" y="456031"/>
            <a:ext cx="2644800" cy="478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보유 하고 있는 은화를 사용 할 수 있는 화면으로 이동 합니다.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Shape 2653"/>
          <p:cNvSpPr txBox="1"/>
          <p:nvPr/>
        </p:nvSpPr>
        <p:spPr>
          <a:xfrm>
            <a:off x="584420" y="667910"/>
            <a:ext cx="35187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은화 버튼 클릭 시 화면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은화 버튼을 클릭 시 나오는 화면으로 지금 현재 보유 하고 있는 은화를 사용 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버튼을 클릭 시 사용 팝업 창이 호출 되어집니다.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4" name="Shape 2654"/>
          <p:cNvSpPr/>
          <p:nvPr/>
        </p:nvSpPr>
        <p:spPr>
          <a:xfrm>
            <a:off x="215538" y="142595"/>
            <a:ext cx="229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강화_은화 클릭</a:t>
            </a:r>
          </a:p>
        </p:txBody>
      </p:sp>
      <p:pic>
        <p:nvPicPr>
          <p:cNvPr id="2655" name="Shape 26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7871" y="490120"/>
            <a:ext cx="3455100" cy="59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Shape 26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0514" y="799393"/>
            <a:ext cx="276900" cy="2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7" name="Shape 26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6571" y="847937"/>
            <a:ext cx="276900" cy="2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8" name="Shape 2658"/>
          <p:cNvSpPr/>
          <p:nvPr/>
        </p:nvSpPr>
        <p:spPr>
          <a:xfrm>
            <a:off x="5823378" y="826825"/>
            <a:ext cx="723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300000</a:t>
            </a:r>
          </a:p>
        </p:txBody>
      </p:sp>
      <p:sp>
        <p:nvSpPr>
          <p:cNvPr id="2659" name="Shape 2659"/>
          <p:cNvSpPr/>
          <p:nvPr/>
        </p:nvSpPr>
        <p:spPr>
          <a:xfrm>
            <a:off x="4512782" y="1238028"/>
            <a:ext cx="3132000" cy="677999"/>
          </a:xfrm>
          <a:prstGeom prst="roundRect">
            <a:avLst>
              <a:gd fmla="val 0" name="adj"/>
            </a:avLst>
          </a:prstGeom>
          <a:solidFill>
            <a:srgbClr val="525252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0" name="Shape 2660"/>
          <p:cNvSpPr/>
          <p:nvPr/>
        </p:nvSpPr>
        <p:spPr>
          <a:xfrm>
            <a:off x="6812634" y="1355825"/>
            <a:ext cx="765900" cy="40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</a:t>
            </a:r>
          </a:p>
        </p:txBody>
      </p:sp>
      <p:sp>
        <p:nvSpPr>
          <p:cNvPr id="2661" name="Shape 2661"/>
          <p:cNvSpPr/>
          <p:nvPr/>
        </p:nvSpPr>
        <p:spPr>
          <a:xfrm>
            <a:off x="4512782" y="1985934"/>
            <a:ext cx="3132000" cy="678000"/>
          </a:xfrm>
          <a:prstGeom prst="roundRect">
            <a:avLst>
              <a:gd fmla="val 0" name="adj"/>
            </a:avLst>
          </a:prstGeom>
          <a:solidFill>
            <a:srgbClr val="525252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2" name="Shape 2662"/>
          <p:cNvSpPr/>
          <p:nvPr/>
        </p:nvSpPr>
        <p:spPr>
          <a:xfrm>
            <a:off x="6812634" y="2103732"/>
            <a:ext cx="765900" cy="40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</a:t>
            </a:r>
          </a:p>
        </p:txBody>
      </p:sp>
      <p:sp>
        <p:nvSpPr>
          <p:cNvPr id="2663" name="Shape 2663"/>
          <p:cNvSpPr/>
          <p:nvPr/>
        </p:nvSpPr>
        <p:spPr>
          <a:xfrm>
            <a:off x="4512782" y="2733841"/>
            <a:ext cx="3132000" cy="677999"/>
          </a:xfrm>
          <a:prstGeom prst="roundRect">
            <a:avLst>
              <a:gd fmla="val 0" name="adj"/>
            </a:avLst>
          </a:prstGeom>
          <a:solidFill>
            <a:srgbClr val="525252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4" name="Shape 2664"/>
          <p:cNvSpPr/>
          <p:nvPr/>
        </p:nvSpPr>
        <p:spPr>
          <a:xfrm>
            <a:off x="6812634" y="2851639"/>
            <a:ext cx="765900" cy="40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</a:t>
            </a:r>
          </a:p>
        </p:txBody>
      </p:sp>
      <p:sp>
        <p:nvSpPr>
          <p:cNvPr id="2665" name="Shape 2665"/>
          <p:cNvSpPr/>
          <p:nvPr/>
        </p:nvSpPr>
        <p:spPr>
          <a:xfrm>
            <a:off x="4512782" y="3481748"/>
            <a:ext cx="3132000" cy="678000"/>
          </a:xfrm>
          <a:prstGeom prst="roundRect">
            <a:avLst>
              <a:gd fmla="val 0" name="adj"/>
            </a:avLst>
          </a:prstGeom>
          <a:solidFill>
            <a:srgbClr val="525252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6" name="Shape 2666"/>
          <p:cNvSpPr/>
          <p:nvPr/>
        </p:nvSpPr>
        <p:spPr>
          <a:xfrm>
            <a:off x="6812634" y="3599546"/>
            <a:ext cx="765900" cy="40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</a:t>
            </a:r>
          </a:p>
        </p:txBody>
      </p:sp>
      <p:sp>
        <p:nvSpPr>
          <p:cNvPr id="2667" name="Shape 2667"/>
          <p:cNvSpPr/>
          <p:nvPr/>
        </p:nvSpPr>
        <p:spPr>
          <a:xfrm>
            <a:off x="4512782" y="4238171"/>
            <a:ext cx="3132000" cy="678000"/>
          </a:xfrm>
          <a:prstGeom prst="roundRect">
            <a:avLst>
              <a:gd fmla="val 0" name="adj"/>
            </a:avLst>
          </a:prstGeom>
          <a:solidFill>
            <a:srgbClr val="525252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8" name="Shape 2668"/>
          <p:cNvSpPr/>
          <p:nvPr/>
        </p:nvSpPr>
        <p:spPr>
          <a:xfrm>
            <a:off x="4512782" y="4986078"/>
            <a:ext cx="3132000" cy="678000"/>
          </a:xfrm>
          <a:prstGeom prst="roundRect">
            <a:avLst>
              <a:gd fmla="val 0" name="adj"/>
            </a:avLst>
          </a:prstGeom>
          <a:solidFill>
            <a:srgbClr val="525252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9" name="Shape 2669"/>
          <p:cNvSpPr/>
          <p:nvPr/>
        </p:nvSpPr>
        <p:spPr>
          <a:xfrm>
            <a:off x="4564908" y="1270145"/>
            <a:ext cx="624600" cy="609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0" name="Shape 2670"/>
          <p:cNvSpPr/>
          <p:nvPr/>
        </p:nvSpPr>
        <p:spPr>
          <a:xfrm>
            <a:off x="4569464" y="2009590"/>
            <a:ext cx="624600" cy="609600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1" name="Shape 2671"/>
          <p:cNvSpPr/>
          <p:nvPr/>
        </p:nvSpPr>
        <p:spPr>
          <a:xfrm>
            <a:off x="4572312" y="2764040"/>
            <a:ext cx="624600" cy="609600"/>
          </a:xfrm>
          <a:prstGeom prst="roundRect">
            <a:avLst>
              <a:gd fmla="val 16667" name="adj"/>
            </a:avLst>
          </a:prstGeom>
          <a:solidFill>
            <a:srgbClr val="548135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2" name="Shape 2672"/>
          <p:cNvSpPr/>
          <p:nvPr/>
        </p:nvSpPr>
        <p:spPr>
          <a:xfrm>
            <a:off x="4558501" y="3509803"/>
            <a:ext cx="624600" cy="6096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3" name="Shape 26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2185" y="1323796"/>
            <a:ext cx="405300" cy="4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4" name="Shape 26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8241" y="1418059"/>
            <a:ext cx="405300" cy="4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5" name="Shape 2675"/>
          <p:cNvSpPr/>
          <p:nvPr/>
        </p:nvSpPr>
        <p:spPr>
          <a:xfrm>
            <a:off x="5194301" y="1596483"/>
            <a:ext cx="78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보유 : 100</a:t>
            </a:r>
          </a:p>
        </p:txBody>
      </p:sp>
      <p:sp>
        <p:nvSpPr>
          <p:cNvPr id="2676" name="Shape 2676"/>
          <p:cNvSpPr/>
          <p:nvPr/>
        </p:nvSpPr>
        <p:spPr>
          <a:xfrm>
            <a:off x="5180676" y="1315049"/>
            <a:ext cx="1178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 은화 상자</a:t>
            </a:r>
          </a:p>
        </p:txBody>
      </p:sp>
      <p:pic>
        <p:nvPicPr>
          <p:cNvPr id="2677" name="Shape 26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1328" y="2045752"/>
            <a:ext cx="405300" cy="4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8" name="Shape 26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385" y="2140016"/>
            <a:ext cx="405300" cy="4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9" name="Shape 26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2039" y="2802198"/>
            <a:ext cx="405300" cy="4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0" name="Shape 26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8094" y="2896460"/>
            <a:ext cx="405300" cy="4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1" name="Shape 26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8280" y="3551885"/>
            <a:ext cx="405300" cy="4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2" name="Shape 26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4337" y="3646148"/>
            <a:ext cx="405300" cy="4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Shape 2683"/>
          <p:cNvSpPr/>
          <p:nvPr/>
        </p:nvSpPr>
        <p:spPr>
          <a:xfrm>
            <a:off x="5207617" y="2334491"/>
            <a:ext cx="78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보유 : 100</a:t>
            </a:r>
          </a:p>
        </p:txBody>
      </p:sp>
      <p:sp>
        <p:nvSpPr>
          <p:cNvPr id="2684" name="Shape 2684"/>
          <p:cNvSpPr/>
          <p:nvPr/>
        </p:nvSpPr>
        <p:spPr>
          <a:xfrm>
            <a:off x="5193992" y="2053056"/>
            <a:ext cx="1178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200 은화 상자</a:t>
            </a:r>
          </a:p>
        </p:txBody>
      </p:sp>
      <p:sp>
        <p:nvSpPr>
          <p:cNvPr id="2685" name="Shape 2685"/>
          <p:cNvSpPr/>
          <p:nvPr/>
        </p:nvSpPr>
        <p:spPr>
          <a:xfrm>
            <a:off x="5246117" y="3093051"/>
            <a:ext cx="785700" cy="24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보유 : 100</a:t>
            </a:r>
          </a:p>
        </p:txBody>
      </p:sp>
      <p:sp>
        <p:nvSpPr>
          <p:cNvPr id="2686" name="Shape 2686"/>
          <p:cNvSpPr/>
          <p:nvPr/>
        </p:nvSpPr>
        <p:spPr>
          <a:xfrm>
            <a:off x="5232492" y="2811616"/>
            <a:ext cx="1178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300 은화 상자</a:t>
            </a:r>
          </a:p>
        </p:txBody>
      </p:sp>
      <p:sp>
        <p:nvSpPr>
          <p:cNvPr id="2687" name="Shape 2687"/>
          <p:cNvSpPr/>
          <p:nvPr/>
        </p:nvSpPr>
        <p:spPr>
          <a:xfrm>
            <a:off x="5235050" y="3837392"/>
            <a:ext cx="785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보유 : 100</a:t>
            </a:r>
          </a:p>
        </p:txBody>
      </p:sp>
      <p:sp>
        <p:nvSpPr>
          <p:cNvPr id="2688" name="Shape 2688"/>
          <p:cNvSpPr/>
          <p:nvPr/>
        </p:nvSpPr>
        <p:spPr>
          <a:xfrm>
            <a:off x="5221425" y="3555957"/>
            <a:ext cx="1178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400 은화 상자</a:t>
            </a:r>
          </a:p>
        </p:txBody>
      </p:sp>
      <p:sp>
        <p:nvSpPr>
          <p:cNvPr id="2689" name="Shape 2689"/>
          <p:cNvSpPr/>
          <p:nvPr/>
        </p:nvSpPr>
        <p:spPr>
          <a:xfrm>
            <a:off x="5108671" y="6019014"/>
            <a:ext cx="258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은화는 마을 공격 승리 시 획득 할 수 있습니다</a:t>
            </a:r>
          </a:p>
        </p:txBody>
      </p:sp>
      <p:pic>
        <p:nvPicPr>
          <p:cNvPr id="2690" name="Shape 26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66178" y="1659435"/>
            <a:ext cx="3321900" cy="20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1" name="Shape 2691"/>
          <p:cNvSpPr/>
          <p:nvPr/>
        </p:nvSpPr>
        <p:spPr>
          <a:xfrm>
            <a:off x="7682574" y="2150968"/>
            <a:ext cx="617100" cy="312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2" name="Shape 2692"/>
          <p:cNvSpPr/>
          <p:nvPr/>
        </p:nvSpPr>
        <p:spPr>
          <a:xfrm>
            <a:off x="9212278" y="3620285"/>
            <a:ext cx="154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■ 공용 UI 사용 ■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Shape 2698"/>
          <p:cNvSpPr/>
          <p:nvPr/>
        </p:nvSpPr>
        <p:spPr>
          <a:xfrm>
            <a:off x="4351862" y="427370"/>
            <a:ext cx="3461100" cy="6014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9" name="Shape 2699"/>
          <p:cNvSpPr/>
          <p:nvPr/>
        </p:nvSpPr>
        <p:spPr>
          <a:xfrm>
            <a:off x="4399603" y="5988119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2700" name="Shape 2700"/>
          <p:cNvSpPr/>
          <p:nvPr/>
        </p:nvSpPr>
        <p:spPr>
          <a:xfrm>
            <a:off x="4405423" y="477897"/>
            <a:ext cx="3380700" cy="33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</a:t>
            </a:r>
          </a:p>
        </p:txBody>
      </p:sp>
      <p:cxnSp>
        <p:nvCxnSpPr>
          <p:cNvPr id="2701" name="Shape 2701"/>
          <p:cNvCxnSpPr/>
          <p:nvPr/>
        </p:nvCxnSpPr>
        <p:spPr>
          <a:xfrm>
            <a:off x="4361196" y="5917580"/>
            <a:ext cx="3461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02" name="Shape 2702"/>
          <p:cNvSpPr txBox="1"/>
          <p:nvPr/>
        </p:nvSpPr>
        <p:spPr>
          <a:xfrm>
            <a:off x="584420" y="667910"/>
            <a:ext cx="33252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유물카테고리 , 유물리스트 화면에서 세트 유물 버튼을 클릭 하여 세트 옵션 정보를 확인 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 화살표 위치를 선택 시 세트 유물 상세 내용을 확인 할 수 있습니다.</a:t>
            </a:r>
          </a:p>
        </p:txBody>
      </p:sp>
      <p:sp>
        <p:nvSpPr>
          <p:cNvPr id="2703" name="Shape 2703"/>
          <p:cNvSpPr/>
          <p:nvPr/>
        </p:nvSpPr>
        <p:spPr>
          <a:xfrm>
            <a:off x="215538" y="142595"/>
            <a:ext cx="173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 정보</a:t>
            </a:r>
          </a:p>
        </p:txBody>
      </p:sp>
      <p:sp>
        <p:nvSpPr>
          <p:cNvPr id="2704" name="Shape 2704"/>
          <p:cNvSpPr/>
          <p:nvPr/>
        </p:nvSpPr>
        <p:spPr>
          <a:xfrm>
            <a:off x="7887768" y="6078976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5" name="Shape 2705"/>
          <p:cNvSpPr/>
          <p:nvPr/>
        </p:nvSpPr>
        <p:spPr>
          <a:xfrm>
            <a:off x="8639403" y="5978632"/>
            <a:ext cx="2185800" cy="3594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세트 유물 TIP 내용</a:t>
            </a:r>
          </a:p>
        </p:txBody>
      </p:sp>
      <p:sp>
        <p:nvSpPr>
          <p:cNvPr id="2706" name="Shape 2706"/>
          <p:cNvSpPr/>
          <p:nvPr/>
        </p:nvSpPr>
        <p:spPr>
          <a:xfrm>
            <a:off x="4416373" y="859536"/>
            <a:ext cx="3342300" cy="951000"/>
          </a:xfrm>
          <a:prstGeom prst="roundRect">
            <a:avLst>
              <a:gd fmla="val 8013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7" name="Shape 2707"/>
          <p:cNvSpPr/>
          <p:nvPr/>
        </p:nvSpPr>
        <p:spPr>
          <a:xfrm>
            <a:off x="5478089" y="859300"/>
            <a:ext cx="1172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정복자 세트 유물</a:t>
            </a:r>
          </a:p>
        </p:txBody>
      </p:sp>
      <p:sp>
        <p:nvSpPr>
          <p:cNvPr id="2708" name="Shape 2708"/>
          <p:cNvSpPr/>
          <p:nvPr/>
        </p:nvSpPr>
        <p:spPr>
          <a:xfrm>
            <a:off x="5084989" y="1196961"/>
            <a:ext cx="255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보병 공격력 증가                   +30%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       +30%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건물건축 속도 가속                +30%</a:t>
            </a:r>
          </a:p>
        </p:txBody>
      </p:sp>
      <p:sp>
        <p:nvSpPr>
          <p:cNvPr id="2709" name="Shape 2709"/>
          <p:cNvSpPr/>
          <p:nvPr/>
        </p:nvSpPr>
        <p:spPr>
          <a:xfrm>
            <a:off x="4421580" y="859536"/>
            <a:ext cx="3337200" cy="246300"/>
          </a:xfrm>
          <a:prstGeom prst="roundRect">
            <a:avLst>
              <a:gd fmla="val 24095" name="adj"/>
            </a:avLst>
          </a:prstGeom>
          <a:solidFill>
            <a:srgbClr val="FFF2CC">
              <a:alpha val="35690"/>
            </a:srgb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0" name="Shape 2710"/>
          <p:cNvSpPr/>
          <p:nvPr/>
        </p:nvSpPr>
        <p:spPr>
          <a:xfrm>
            <a:off x="4471416" y="1152144"/>
            <a:ext cx="612000" cy="612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1" name="Shape 2711"/>
          <p:cNvPicPr preferRelativeResize="0"/>
          <p:nvPr/>
        </p:nvPicPr>
        <p:blipFill rotWithShape="1">
          <a:blip r:embed="rId3">
            <a:alphaModFix/>
          </a:blip>
          <a:srcRect b="0" l="0" r="0" t="18413"/>
          <a:stretch/>
        </p:blipFill>
        <p:spPr>
          <a:xfrm>
            <a:off x="4342237" y="1163365"/>
            <a:ext cx="870300" cy="60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2" name="Shape 27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0227" y="1232107"/>
            <a:ext cx="377700" cy="4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3" name="Shape 2713"/>
          <p:cNvSpPr/>
          <p:nvPr/>
        </p:nvSpPr>
        <p:spPr>
          <a:xfrm>
            <a:off x="4416373" y="1853969"/>
            <a:ext cx="3342300" cy="951000"/>
          </a:xfrm>
          <a:prstGeom prst="roundRect">
            <a:avLst>
              <a:gd fmla="val 8013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4" name="Shape 2714"/>
          <p:cNvSpPr/>
          <p:nvPr/>
        </p:nvSpPr>
        <p:spPr>
          <a:xfrm>
            <a:off x="5478089" y="1853733"/>
            <a:ext cx="1172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정복자 세트 유물</a:t>
            </a:r>
          </a:p>
        </p:txBody>
      </p:sp>
      <p:sp>
        <p:nvSpPr>
          <p:cNvPr id="2715" name="Shape 2715"/>
          <p:cNvSpPr/>
          <p:nvPr/>
        </p:nvSpPr>
        <p:spPr>
          <a:xfrm>
            <a:off x="5084989" y="2191394"/>
            <a:ext cx="255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보병 공격력 증가                   +30%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       +30%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건물건축 속도 가속                +30%</a:t>
            </a:r>
          </a:p>
        </p:txBody>
      </p:sp>
      <p:sp>
        <p:nvSpPr>
          <p:cNvPr id="2716" name="Shape 2716"/>
          <p:cNvSpPr/>
          <p:nvPr/>
        </p:nvSpPr>
        <p:spPr>
          <a:xfrm>
            <a:off x="4421580" y="1853969"/>
            <a:ext cx="3337200" cy="246300"/>
          </a:xfrm>
          <a:prstGeom prst="roundRect">
            <a:avLst>
              <a:gd fmla="val 24095" name="adj"/>
            </a:avLst>
          </a:prstGeom>
          <a:solidFill>
            <a:srgbClr val="FFF2CC">
              <a:alpha val="35690"/>
            </a:srgb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7" name="Shape 2717"/>
          <p:cNvSpPr/>
          <p:nvPr/>
        </p:nvSpPr>
        <p:spPr>
          <a:xfrm>
            <a:off x="4471416" y="2146577"/>
            <a:ext cx="612000" cy="612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8" name="Shape 2718"/>
          <p:cNvPicPr preferRelativeResize="0"/>
          <p:nvPr/>
        </p:nvPicPr>
        <p:blipFill rotWithShape="1">
          <a:blip r:embed="rId3">
            <a:alphaModFix/>
          </a:blip>
          <a:srcRect b="0" l="0" r="0" t="18413"/>
          <a:stretch/>
        </p:blipFill>
        <p:spPr>
          <a:xfrm>
            <a:off x="4342237" y="2157799"/>
            <a:ext cx="870300" cy="6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9" name="Shape 27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0227" y="2226541"/>
            <a:ext cx="377700" cy="4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0" name="Shape 2720"/>
          <p:cNvSpPr/>
          <p:nvPr/>
        </p:nvSpPr>
        <p:spPr>
          <a:xfrm>
            <a:off x="4414801" y="2843898"/>
            <a:ext cx="3342299" cy="951000"/>
          </a:xfrm>
          <a:prstGeom prst="roundRect">
            <a:avLst>
              <a:gd fmla="val 8013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1" name="Shape 2721"/>
          <p:cNvSpPr/>
          <p:nvPr/>
        </p:nvSpPr>
        <p:spPr>
          <a:xfrm>
            <a:off x="5476517" y="2843661"/>
            <a:ext cx="1172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정복자 세트 유물</a:t>
            </a:r>
          </a:p>
        </p:txBody>
      </p:sp>
      <p:sp>
        <p:nvSpPr>
          <p:cNvPr id="2722" name="Shape 2722"/>
          <p:cNvSpPr/>
          <p:nvPr/>
        </p:nvSpPr>
        <p:spPr>
          <a:xfrm>
            <a:off x="5083416" y="3181323"/>
            <a:ext cx="255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보병 공격력 증가                   +30%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       +30%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건물건축 속도 가속                +30%</a:t>
            </a:r>
          </a:p>
        </p:txBody>
      </p:sp>
      <p:sp>
        <p:nvSpPr>
          <p:cNvPr id="2723" name="Shape 2723"/>
          <p:cNvSpPr/>
          <p:nvPr/>
        </p:nvSpPr>
        <p:spPr>
          <a:xfrm>
            <a:off x="4420007" y="2843898"/>
            <a:ext cx="3337200" cy="246300"/>
          </a:xfrm>
          <a:prstGeom prst="roundRect">
            <a:avLst>
              <a:gd fmla="val 24095" name="adj"/>
            </a:avLst>
          </a:prstGeom>
          <a:solidFill>
            <a:srgbClr val="FFF2CC">
              <a:alpha val="35690"/>
            </a:srgb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4" name="Shape 2724"/>
          <p:cNvSpPr/>
          <p:nvPr/>
        </p:nvSpPr>
        <p:spPr>
          <a:xfrm>
            <a:off x="4469842" y="3136506"/>
            <a:ext cx="612000" cy="611999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5" name="Shape 2725"/>
          <p:cNvPicPr preferRelativeResize="0"/>
          <p:nvPr/>
        </p:nvPicPr>
        <p:blipFill rotWithShape="1">
          <a:blip r:embed="rId3">
            <a:alphaModFix/>
          </a:blip>
          <a:srcRect b="0" l="0" r="0" t="18413"/>
          <a:stretch/>
        </p:blipFill>
        <p:spPr>
          <a:xfrm>
            <a:off x="4340664" y="3147726"/>
            <a:ext cx="870300" cy="60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6" name="Shape 27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8653" y="3216468"/>
            <a:ext cx="377700" cy="4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Shape 2727"/>
          <p:cNvSpPr/>
          <p:nvPr/>
        </p:nvSpPr>
        <p:spPr>
          <a:xfrm>
            <a:off x="7734568" y="895875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8" name="Shape 2728"/>
          <p:cNvSpPr/>
          <p:nvPr/>
        </p:nvSpPr>
        <p:spPr>
          <a:xfrm>
            <a:off x="8440646" y="770804"/>
            <a:ext cx="2909100" cy="4350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세트 유물 이름 정보</a:t>
            </a:r>
          </a:p>
        </p:txBody>
      </p:sp>
      <p:sp>
        <p:nvSpPr>
          <p:cNvPr id="2729" name="Shape 2729"/>
          <p:cNvSpPr/>
          <p:nvPr/>
        </p:nvSpPr>
        <p:spPr>
          <a:xfrm>
            <a:off x="7688332" y="2134788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0" name="Shape 2730"/>
          <p:cNvSpPr/>
          <p:nvPr/>
        </p:nvSpPr>
        <p:spPr>
          <a:xfrm>
            <a:off x="8394410" y="2009716"/>
            <a:ext cx="2909100" cy="4350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세트 옵션 정보(최대 3개의 옵션)</a:t>
            </a:r>
          </a:p>
        </p:txBody>
      </p:sp>
      <p:sp>
        <p:nvSpPr>
          <p:cNvPr id="2731" name="Shape 2731"/>
          <p:cNvSpPr/>
          <p:nvPr/>
        </p:nvSpPr>
        <p:spPr>
          <a:xfrm>
            <a:off x="7734568" y="3317855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2" name="Shape 2732"/>
          <p:cNvSpPr/>
          <p:nvPr/>
        </p:nvSpPr>
        <p:spPr>
          <a:xfrm>
            <a:off x="8440646" y="3192783"/>
            <a:ext cx="2909100" cy="4350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화살표를 클릭 하여 세트 세부 정보 화면으로 이동 할 수 있습니다.</a:t>
            </a:r>
          </a:p>
        </p:txBody>
      </p:sp>
      <p:sp>
        <p:nvSpPr>
          <p:cNvPr id="2733" name="Shape 2733"/>
          <p:cNvSpPr/>
          <p:nvPr/>
        </p:nvSpPr>
        <p:spPr>
          <a:xfrm>
            <a:off x="5031951" y="5980498"/>
            <a:ext cx="2585399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세트 유물 옵션은 5,6등급 MAX 레벨을 달성하여야 적용 되어집니다.</a:t>
            </a:r>
          </a:p>
        </p:txBody>
      </p:sp>
      <p:sp>
        <p:nvSpPr>
          <p:cNvPr id="2734" name="Shape 2734"/>
          <p:cNvSpPr/>
          <p:nvPr/>
        </p:nvSpPr>
        <p:spPr>
          <a:xfrm>
            <a:off x="7734568" y="417512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5" name="Shape 2735"/>
          <p:cNvSpPr/>
          <p:nvPr/>
        </p:nvSpPr>
        <p:spPr>
          <a:xfrm>
            <a:off x="8440646" y="292441"/>
            <a:ext cx="2909100" cy="4350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버튼 클릭 시 보관함 화면으로 이동 합니다.</a:t>
            </a:r>
          </a:p>
        </p:txBody>
      </p:sp>
      <p:pic>
        <p:nvPicPr>
          <p:cNvPr id="2736" name="Shape 27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2996" y="423393"/>
            <a:ext cx="490200" cy="4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Shape 2742"/>
          <p:cNvSpPr/>
          <p:nvPr/>
        </p:nvSpPr>
        <p:spPr>
          <a:xfrm>
            <a:off x="4351862" y="427370"/>
            <a:ext cx="3461100" cy="6014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3" name="Shape 2743"/>
          <p:cNvSpPr/>
          <p:nvPr/>
        </p:nvSpPr>
        <p:spPr>
          <a:xfrm>
            <a:off x="4399603" y="5988119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2744" name="Shape 2744"/>
          <p:cNvSpPr/>
          <p:nvPr/>
        </p:nvSpPr>
        <p:spPr>
          <a:xfrm>
            <a:off x="4405423" y="477897"/>
            <a:ext cx="3380700" cy="33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</a:t>
            </a:r>
          </a:p>
        </p:txBody>
      </p:sp>
      <p:cxnSp>
        <p:nvCxnSpPr>
          <p:cNvPr id="2745" name="Shape 2745"/>
          <p:cNvCxnSpPr/>
          <p:nvPr/>
        </p:nvCxnSpPr>
        <p:spPr>
          <a:xfrm>
            <a:off x="4361196" y="5917580"/>
            <a:ext cx="3461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46" name="Shape 2746"/>
          <p:cNvSpPr txBox="1"/>
          <p:nvPr/>
        </p:nvSpPr>
        <p:spPr>
          <a:xfrm>
            <a:off x="584420" y="667910"/>
            <a:ext cx="3325200" cy="4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 상세 내용 정보 입니다.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유물을 맞추기 위해서 필요한 유물의 정보를 확인 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복원 버튼을 클릭 하여 바로 해당 하는 유물의 복원 화면으로 이동 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 정보는 최대 등급 / 최대 레벨의 정보를 보여주도록 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유물은 3개 장착 / 6개 장착 시 효과가 틀려집니다.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3개 장착 시 : 1개 옵션 적용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6개 장착 시 : 2개 옵션 적용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유물은 5,6등급 / 최대 레벨 상태에서만 효과가 적용 되어집니다.</a:t>
            </a:r>
          </a:p>
        </p:txBody>
      </p:sp>
      <p:sp>
        <p:nvSpPr>
          <p:cNvPr id="2747" name="Shape 2747"/>
          <p:cNvSpPr/>
          <p:nvPr/>
        </p:nvSpPr>
        <p:spPr>
          <a:xfrm>
            <a:off x="215538" y="142595"/>
            <a:ext cx="219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 세부정보</a:t>
            </a:r>
          </a:p>
        </p:txBody>
      </p:sp>
      <p:sp>
        <p:nvSpPr>
          <p:cNvPr id="2748" name="Shape 2748"/>
          <p:cNvSpPr/>
          <p:nvPr/>
        </p:nvSpPr>
        <p:spPr>
          <a:xfrm>
            <a:off x="7887768" y="6078976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9" name="Shape 2749"/>
          <p:cNvSpPr/>
          <p:nvPr/>
        </p:nvSpPr>
        <p:spPr>
          <a:xfrm>
            <a:off x="8570271" y="5210708"/>
            <a:ext cx="2909100" cy="1364999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 버튼 입니다.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정렬은 (국가유물, 공용유물, 전체 유물) 3가지를 선택 하여 보고 싶은 유물을 확인 할 수 있습니다.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화살표 버튼을 눌러 상위 / 하위 레벨을 결정 할 수 있습니다.</a:t>
            </a:r>
          </a:p>
        </p:txBody>
      </p:sp>
      <p:sp>
        <p:nvSpPr>
          <p:cNvPr id="2750" name="Shape 2750"/>
          <p:cNvSpPr/>
          <p:nvPr/>
        </p:nvSpPr>
        <p:spPr>
          <a:xfrm>
            <a:off x="4416373" y="859534"/>
            <a:ext cx="3342300" cy="1461600"/>
          </a:xfrm>
          <a:prstGeom prst="roundRect">
            <a:avLst>
              <a:gd fmla="val 2382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1" name="Shape 2751"/>
          <p:cNvSpPr/>
          <p:nvPr/>
        </p:nvSpPr>
        <p:spPr>
          <a:xfrm>
            <a:off x="5066610" y="868444"/>
            <a:ext cx="1172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정복자 세트 유물</a:t>
            </a:r>
          </a:p>
        </p:txBody>
      </p:sp>
      <p:sp>
        <p:nvSpPr>
          <p:cNvPr id="2752" name="Shape 2752"/>
          <p:cNvSpPr/>
          <p:nvPr/>
        </p:nvSpPr>
        <p:spPr>
          <a:xfrm>
            <a:off x="4461287" y="896069"/>
            <a:ext cx="612000" cy="612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3" name="Shape 2753"/>
          <p:cNvPicPr preferRelativeResize="0"/>
          <p:nvPr/>
        </p:nvPicPr>
        <p:blipFill rotWithShape="1">
          <a:blip r:embed="rId3">
            <a:alphaModFix/>
          </a:blip>
          <a:srcRect b="0" l="0" r="0" t="18413"/>
          <a:stretch/>
        </p:blipFill>
        <p:spPr>
          <a:xfrm>
            <a:off x="4332110" y="907290"/>
            <a:ext cx="870300" cy="6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4" name="Shape 2754"/>
          <p:cNvSpPr/>
          <p:nvPr/>
        </p:nvSpPr>
        <p:spPr>
          <a:xfrm>
            <a:off x="5072107" y="1095145"/>
            <a:ext cx="147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정복자 세트 유물 설명</a:t>
            </a:r>
          </a:p>
        </p:txBody>
      </p:sp>
      <p:sp>
        <p:nvSpPr>
          <p:cNvPr id="2755" name="Shape 2755"/>
          <p:cNvSpPr/>
          <p:nvPr/>
        </p:nvSpPr>
        <p:spPr>
          <a:xfrm>
            <a:off x="4470830" y="1521091"/>
            <a:ext cx="3257100" cy="774000"/>
          </a:xfrm>
          <a:prstGeom prst="roundRect">
            <a:avLst>
              <a:gd fmla="val 7849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6" name="Shape 2756"/>
          <p:cNvSpPr/>
          <p:nvPr/>
        </p:nvSpPr>
        <p:spPr>
          <a:xfrm>
            <a:off x="4462273" y="1509399"/>
            <a:ext cx="3227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유물 3 세트                        </a:t>
            </a:r>
            <a:r>
              <a:rPr b="1" lang="en-US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5등급              </a:t>
            </a:r>
            <a:r>
              <a:rPr b="1" lang="en-US" sz="1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6등급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                     +10%                 +20%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유물 6 세트                        </a:t>
            </a:r>
            <a:r>
              <a:rPr b="1" lang="en-US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5등급              </a:t>
            </a:r>
            <a:r>
              <a:rPr b="1" lang="en-US" sz="1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6등급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         +10%                 +20%</a:t>
            </a:r>
          </a:p>
        </p:txBody>
      </p:sp>
      <p:sp>
        <p:nvSpPr>
          <p:cNvPr id="2757" name="Shape 2757"/>
          <p:cNvSpPr/>
          <p:nvPr/>
        </p:nvSpPr>
        <p:spPr>
          <a:xfrm>
            <a:off x="5031951" y="5980498"/>
            <a:ext cx="2585399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세트 유물 옵션은 5,6등급 MAX 레벨을 달성하여야 적용 되어집니다.</a:t>
            </a:r>
          </a:p>
        </p:txBody>
      </p:sp>
      <p:sp>
        <p:nvSpPr>
          <p:cNvPr id="2758" name="Shape 2758"/>
          <p:cNvSpPr/>
          <p:nvPr/>
        </p:nvSpPr>
        <p:spPr>
          <a:xfrm>
            <a:off x="7871228" y="2608042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9" name="Shape 2759"/>
          <p:cNvSpPr/>
          <p:nvPr/>
        </p:nvSpPr>
        <p:spPr>
          <a:xfrm>
            <a:off x="8581161" y="2479158"/>
            <a:ext cx="2909100" cy="5262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복원 버튼을 통해서 해당 유물 복원 화면으로 이동 합니다.</a:t>
            </a:r>
          </a:p>
        </p:txBody>
      </p:sp>
      <p:sp>
        <p:nvSpPr>
          <p:cNvPr id="2760" name="Shape 2760"/>
          <p:cNvSpPr/>
          <p:nvPr/>
        </p:nvSpPr>
        <p:spPr>
          <a:xfrm>
            <a:off x="7871099" y="3485437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1" name="Shape 2761"/>
          <p:cNvSpPr/>
          <p:nvPr/>
        </p:nvSpPr>
        <p:spPr>
          <a:xfrm>
            <a:off x="8581032" y="3356551"/>
            <a:ext cx="2909100" cy="5262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6등급 / 30레벨 유물 정보 입니다.</a:t>
            </a:r>
          </a:p>
        </p:txBody>
      </p:sp>
      <p:sp>
        <p:nvSpPr>
          <p:cNvPr id="2762" name="Shape 2762"/>
          <p:cNvSpPr/>
          <p:nvPr/>
        </p:nvSpPr>
        <p:spPr>
          <a:xfrm>
            <a:off x="7878482" y="1729608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3" name="Shape 2763"/>
          <p:cNvSpPr/>
          <p:nvPr/>
        </p:nvSpPr>
        <p:spPr>
          <a:xfrm>
            <a:off x="8588415" y="1600723"/>
            <a:ext cx="2909100" cy="5262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세트 효과 정보 입니다.</a:t>
            </a:r>
          </a:p>
        </p:txBody>
      </p:sp>
      <p:sp>
        <p:nvSpPr>
          <p:cNvPr id="2764" name="Shape 2764"/>
          <p:cNvSpPr/>
          <p:nvPr/>
        </p:nvSpPr>
        <p:spPr>
          <a:xfrm>
            <a:off x="7887768" y="1024954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5" name="Shape 2765"/>
          <p:cNvSpPr/>
          <p:nvPr/>
        </p:nvSpPr>
        <p:spPr>
          <a:xfrm>
            <a:off x="8597703" y="896069"/>
            <a:ext cx="2909100" cy="5262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세트 이름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세트 유물 설명 정보</a:t>
            </a:r>
          </a:p>
        </p:txBody>
      </p:sp>
      <p:sp>
        <p:nvSpPr>
          <p:cNvPr id="2766" name="Shape 2766"/>
          <p:cNvSpPr/>
          <p:nvPr/>
        </p:nvSpPr>
        <p:spPr>
          <a:xfrm>
            <a:off x="4415058" y="2366725"/>
            <a:ext cx="3348599" cy="932700"/>
          </a:xfrm>
          <a:prstGeom prst="roundRect">
            <a:avLst>
              <a:gd fmla="val 3769" name="adj"/>
            </a:avLst>
          </a:prstGeom>
          <a:solidFill>
            <a:srgbClr val="3F3F3F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7" name="Shape 2767"/>
          <p:cNvSpPr/>
          <p:nvPr/>
        </p:nvSpPr>
        <p:spPr>
          <a:xfrm>
            <a:off x="7173754" y="2715268"/>
            <a:ext cx="558300" cy="483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복원</a:t>
            </a:r>
          </a:p>
        </p:txBody>
      </p:sp>
      <p:sp>
        <p:nvSpPr>
          <p:cNvPr id="2768" name="Shape 2768"/>
          <p:cNvSpPr/>
          <p:nvPr/>
        </p:nvSpPr>
        <p:spPr>
          <a:xfrm>
            <a:off x="5158210" y="2636975"/>
            <a:ext cx="2336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건물건축 속도 가속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과학연구 속도 가속</a:t>
            </a:r>
          </a:p>
        </p:txBody>
      </p:sp>
      <p:sp>
        <p:nvSpPr>
          <p:cNvPr id="2769" name="Shape 2769"/>
          <p:cNvSpPr/>
          <p:nvPr/>
        </p:nvSpPr>
        <p:spPr>
          <a:xfrm>
            <a:off x="6521357" y="2619546"/>
            <a:ext cx="63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2770" name="Shape 27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0641" y="2511188"/>
            <a:ext cx="668400" cy="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Shape 2771"/>
          <p:cNvSpPr/>
          <p:nvPr/>
        </p:nvSpPr>
        <p:spPr>
          <a:xfrm>
            <a:off x="5149744" y="2373319"/>
            <a:ext cx="257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LV.30  쌍사자 장식 팔지        </a:t>
            </a:r>
            <a:r>
              <a:rPr b="1" lang="en-US" sz="10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(동양 유물)</a:t>
            </a:r>
          </a:p>
        </p:txBody>
      </p:sp>
      <p:cxnSp>
        <p:nvCxnSpPr>
          <p:cNvPr id="2772" name="Shape 2772"/>
          <p:cNvCxnSpPr/>
          <p:nvPr/>
        </p:nvCxnSpPr>
        <p:spPr>
          <a:xfrm>
            <a:off x="5224833" y="2619536"/>
            <a:ext cx="24839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73" name="Shape 2773"/>
          <p:cNvSpPr/>
          <p:nvPr/>
        </p:nvSpPr>
        <p:spPr>
          <a:xfrm>
            <a:off x="4415058" y="3345132"/>
            <a:ext cx="3348599" cy="932700"/>
          </a:xfrm>
          <a:prstGeom prst="roundRect">
            <a:avLst>
              <a:gd fmla="val 3769" name="adj"/>
            </a:avLst>
          </a:prstGeom>
          <a:solidFill>
            <a:srgbClr val="3F3F3F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4" name="Shape 2774"/>
          <p:cNvSpPr/>
          <p:nvPr/>
        </p:nvSpPr>
        <p:spPr>
          <a:xfrm>
            <a:off x="7173754" y="3693676"/>
            <a:ext cx="558300" cy="483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복원</a:t>
            </a:r>
          </a:p>
        </p:txBody>
      </p:sp>
      <p:sp>
        <p:nvSpPr>
          <p:cNvPr id="2775" name="Shape 2775"/>
          <p:cNvSpPr/>
          <p:nvPr/>
        </p:nvSpPr>
        <p:spPr>
          <a:xfrm>
            <a:off x="5158210" y="3615382"/>
            <a:ext cx="2336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건물건축 속도 가속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과학연구 속도 가속</a:t>
            </a:r>
          </a:p>
        </p:txBody>
      </p:sp>
      <p:sp>
        <p:nvSpPr>
          <p:cNvPr id="2776" name="Shape 2776"/>
          <p:cNvSpPr/>
          <p:nvPr/>
        </p:nvSpPr>
        <p:spPr>
          <a:xfrm>
            <a:off x="6521357" y="3597953"/>
            <a:ext cx="63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2777" name="Shape 27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0641" y="3489596"/>
            <a:ext cx="668400" cy="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8" name="Shape 2778"/>
          <p:cNvSpPr/>
          <p:nvPr/>
        </p:nvSpPr>
        <p:spPr>
          <a:xfrm>
            <a:off x="5149744" y="3351728"/>
            <a:ext cx="257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LV.30  쌍사자 장식 팔지        </a:t>
            </a:r>
            <a:r>
              <a:rPr b="1" lang="en-US" sz="10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(동양 유물)</a:t>
            </a:r>
          </a:p>
        </p:txBody>
      </p:sp>
      <p:cxnSp>
        <p:nvCxnSpPr>
          <p:cNvPr id="2779" name="Shape 2779"/>
          <p:cNvCxnSpPr/>
          <p:nvPr/>
        </p:nvCxnSpPr>
        <p:spPr>
          <a:xfrm>
            <a:off x="5224833" y="3597944"/>
            <a:ext cx="24839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80" name="Shape 2780"/>
          <p:cNvSpPr/>
          <p:nvPr/>
        </p:nvSpPr>
        <p:spPr>
          <a:xfrm>
            <a:off x="4415058" y="4323541"/>
            <a:ext cx="3348599" cy="932700"/>
          </a:xfrm>
          <a:prstGeom prst="roundRect">
            <a:avLst>
              <a:gd fmla="val 3769" name="adj"/>
            </a:avLst>
          </a:prstGeom>
          <a:solidFill>
            <a:srgbClr val="3F3F3F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1" name="Shape 2781"/>
          <p:cNvSpPr/>
          <p:nvPr/>
        </p:nvSpPr>
        <p:spPr>
          <a:xfrm>
            <a:off x="7173754" y="4672085"/>
            <a:ext cx="558300" cy="4839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복원</a:t>
            </a:r>
          </a:p>
        </p:txBody>
      </p:sp>
      <p:sp>
        <p:nvSpPr>
          <p:cNvPr id="2782" name="Shape 2782"/>
          <p:cNvSpPr/>
          <p:nvPr/>
        </p:nvSpPr>
        <p:spPr>
          <a:xfrm>
            <a:off x="5158210" y="4593791"/>
            <a:ext cx="2336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건물건축 속도 가속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과학연구 속도 가속</a:t>
            </a:r>
          </a:p>
        </p:txBody>
      </p:sp>
      <p:sp>
        <p:nvSpPr>
          <p:cNvPr id="2783" name="Shape 2783"/>
          <p:cNvSpPr/>
          <p:nvPr/>
        </p:nvSpPr>
        <p:spPr>
          <a:xfrm>
            <a:off x="6521357" y="4576362"/>
            <a:ext cx="63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2784" name="Shape 27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0641" y="4468003"/>
            <a:ext cx="668400" cy="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5" name="Shape 2785"/>
          <p:cNvSpPr/>
          <p:nvPr/>
        </p:nvSpPr>
        <p:spPr>
          <a:xfrm>
            <a:off x="5149744" y="4330135"/>
            <a:ext cx="257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LV.30  쌍사자 장식 팔지        </a:t>
            </a:r>
            <a:r>
              <a:rPr b="1" lang="en-US" sz="10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(동양 유물)</a:t>
            </a:r>
          </a:p>
        </p:txBody>
      </p:sp>
      <p:cxnSp>
        <p:nvCxnSpPr>
          <p:cNvPr id="2786" name="Shape 2786"/>
          <p:cNvCxnSpPr/>
          <p:nvPr/>
        </p:nvCxnSpPr>
        <p:spPr>
          <a:xfrm>
            <a:off x="5224833" y="4576353"/>
            <a:ext cx="24839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87" name="Shape 2787"/>
          <p:cNvSpPr/>
          <p:nvPr/>
        </p:nvSpPr>
        <p:spPr>
          <a:xfrm>
            <a:off x="7878482" y="4585946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8" name="Shape 2788"/>
          <p:cNvSpPr/>
          <p:nvPr/>
        </p:nvSpPr>
        <p:spPr>
          <a:xfrm>
            <a:off x="8588415" y="4457060"/>
            <a:ext cx="2909100" cy="5262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복원이 가능한 상태 버튼의 경우 복원 버튼 색상이 변경 되어짐.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Shape 2794"/>
          <p:cNvSpPr txBox="1"/>
          <p:nvPr/>
        </p:nvSpPr>
        <p:spPr>
          <a:xfrm>
            <a:off x="584420" y="667910"/>
            <a:ext cx="33252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유물을 장착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유물을 장착 시 효과 적용이 되어짐을 알려주는 팝업 창 입니다.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 3개 장착 시 한 개의 옵션 정보를 보여주는 팝업 창이 나오게 되어집니다.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 6개 장착 시 두 개의 옵션 정보를 보여주는 팝업 창이 나오게 되어집니다.</a:t>
            </a:r>
          </a:p>
        </p:txBody>
      </p:sp>
      <p:sp>
        <p:nvSpPr>
          <p:cNvPr id="2795" name="Shape 2795"/>
          <p:cNvSpPr/>
          <p:nvPr/>
        </p:nvSpPr>
        <p:spPr>
          <a:xfrm>
            <a:off x="215538" y="142595"/>
            <a:ext cx="373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유물 장착, 해제 시 알림 팝업</a:t>
            </a:r>
          </a:p>
        </p:txBody>
      </p:sp>
      <p:sp>
        <p:nvSpPr>
          <p:cNvPr id="2796" name="Shape 2796"/>
          <p:cNvSpPr/>
          <p:nvPr/>
        </p:nvSpPr>
        <p:spPr>
          <a:xfrm>
            <a:off x="7884757" y="2661213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7" name="Shape 2797"/>
          <p:cNvSpPr/>
          <p:nvPr/>
        </p:nvSpPr>
        <p:spPr>
          <a:xfrm>
            <a:off x="8653449" y="2496872"/>
            <a:ext cx="1986900" cy="5790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(6개 장착 시 팝업)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세트 2개 옵션 적용 시 팝업 창</a:t>
            </a:r>
          </a:p>
        </p:txBody>
      </p:sp>
      <p:sp>
        <p:nvSpPr>
          <p:cNvPr id="2798" name="Shape 2798"/>
          <p:cNvSpPr/>
          <p:nvPr/>
        </p:nvSpPr>
        <p:spPr>
          <a:xfrm>
            <a:off x="4338696" y="436335"/>
            <a:ext cx="3461100" cy="6014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9" name="Shape 2799"/>
          <p:cNvSpPr/>
          <p:nvPr/>
        </p:nvSpPr>
        <p:spPr>
          <a:xfrm>
            <a:off x="4386437" y="5997083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2800" name="Shape 2800"/>
          <p:cNvSpPr/>
          <p:nvPr/>
        </p:nvSpPr>
        <p:spPr>
          <a:xfrm>
            <a:off x="4392257" y="486862"/>
            <a:ext cx="3380700" cy="33809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장착</a:t>
            </a:r>
          </a:p>
        </p:txBody>
      </p:sp>
      <p:cxnSp>
        <p:nvCxnSpPr>
          <p:cNvPr id="2801" name="Shape 2801"/>
          <p:cNvCxnSpPr/>
          <p:nvPr/>
        </p:nvCxnSpPr>
        <p:spPr>
          <a:xfrm>
            <a:off x="4348030" y="5926546"/>
            <a:ext cx="3461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802" name="Shape 28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6221" y="416129"/>
            <a:ext cx="490200" cy="4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3" name="Shape 2803"/>
          <p:cNvSpPr/>
          <p:nvPr/>
        </p:nvSpPr>
        <p:spPr>
          <a:xfrm>
            <a:off x="4392412" y="932329"/>
            <a:ext cx="3371700" cy="1107300"/>
          </a:xfrm>
          <a:prstGeom prst="roundRect">
            <a:avLst>
              <a:gd fmla="val 4685" name="adj"/>
            </a:avLst>
          </a:prstGeom>
          <a:solidFill>
            <a:srgbClr val="7F6000"/>
          </a:solidFill>
          <a:ln cap="flat" cmpd="sng" w="9525">
            <a:solidFill>
              <a:schemeClr val="lt1"/>
            </a:solidFill>
            <a:prstDash val="dash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4" name="Shape 2804"/>
          <p:cNvSpPr/>
          <p:nvPr/>
        </p:nvSpPr>
        <p:spPr>
          <a:xfrm>
            <a:off x="4617392" y="1217994"/>
            <a:ext cx="287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장착 중인 유물이 없습니다 장착할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유물을 선택 해주세요.</a:t>
            </a:r>
          </a:p>
        </p:txBody>
      </p:sp>
      <p:sp>
        <p:nvSpPr>
          <p:cNvPr id="2805" name="Shape 2805"/>
          <p:cNvSpPr/>
          <p:nvPr/>
        </p:nvSpPr>
        <p:spPr>
          <a:xfrm>
            <a:off x="6668849" y="6008901"/>
            <a:ext cx="744600" cy="37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국가유물</a:t>
            </a:r>
          </a:p>
        </p:txBody>
      </p:sp>
      <p:sp>
        <p:nvSpPr>
          <p:cNvPr id="2806" name="Shape 2806"/>
          <p:cNvSpPr/>
          <p:nvPr/>
        </p:nvSpPr>
        <p:spPr>
          <a:xfrm>
            <a:off x="7412521" y="6015796"/>
            <a:ext cx="315600" cy="36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7" name="Shape 2807"/>
          <p:cNvSpPr/>
          <p:nvPr/>
        </p:nvSpPr>
        <p:spPr>
          <a:xfrm>
            <a:off x="7479631" y="6115457"/>
            <a:ext cx="194100" cy="188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8" name="Shape 2808"/>
          <p:cNvSpPr/>
          <p:nvPr/>
        </p:nvSpPr>
        <p:spPr>
          <a:xfrm>
            <a:off x="4395819" y="2094352"/>
            <a:ext cx="3348599" cy="932700"/>
          </a:xfrm>
          <a:prstGeom prst="roundRect">
            <a:avLst>
              <a:gd fmla="val 3769" name="adj"/>
            </a:avLst>
          </a:prstGeom>
          <a:solidFill>
            <a:srgbClr val="3F3F3F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9" name="Shape 2809"/>
          <p:cNvSpPr/>
          <p:nvPr/>
        </p:nvSpPr>
        <p:spPr>
          <a:xfrm>
            <a:off x="7154515" y="2442897"/>
            <a:ext cx="558300" cy="483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장착</a:t>
            </a:r>
          </a:p>
        </p:txBody>
      </p:sp>
      <p:sp>
        <p:nvSpPr>
          <p:cNvPr id="2810" name="Shape 2810"/>
          <p:cNvSpPr/>
          <p:nvPr/>
        </p:nvSpPr>
        <p:spPr>
          <a:xfrm>
            <a:off x="5138971" y="2364602"/>
            <a:ext cx="2336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건물건축 속도 가속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과학연구 속도 가속</a:t>
            </a:r>
          </a:p>
        </p:txBody>
      </p:sp>
      <p:sp>
        <p:nvSpPr>
          <p:cNvPr id="2811" name="Shape 2811"/>
          <p:cNvSpPr/>
          <p:nvPr/>
        </p:nvSpPr>
        <p:spPr>
          <a:xfrm>
            <a:off x="6502117" y="2347174"/>
            <a:ext cx="63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2812" name="Shape 28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1401" y="2238816"/>
            <a:ext cx="668400" cy="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3" name="Shape 2813"/>
          <p:cNvSpPr/>
          <p:nvPr/>
        </p:nvSpPr>
        <p:spPr>
          <a:xfrm>
            <a:off x="5130505" y="2100948"/>
            <a:ext cx="257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LV.1  쌍사자 장식 팔지          </a:t>
            </a:r>
            <a:r>
              <a:rPr b="1" lang="en-US" sz="10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(동양 유물)</a:t>
            </a:r>
          </a:p>
        </p:txBody>
      </p:sp>
      <p:cxnSp>
        <p:nvCxnSpPr>
          <p:cNvPr id="2814" name="Shape 2814"/>
          <p:cNvCxnSpPr/>
          <p:nvPr/>
        </p:nvCxnSpPr>
        <p:spPr>
          <a:xfrm>
            <a:off x="5205594" y="2347165"/>
            <a:ext cx="24839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815" name="Shape 2815"/>
          <p:cNvSpPr/>
          <p:nvPr/>
        </p:nvSpPr>
        <p:spPr>
          <a:xfrm>
            <a:off x="4401448" y="4067760"/>
            <a:ext cx="3348599" cy="932700"/>
          </a:xfrm>
          <a:prstGeom prst="roundRect">
            <a:avLst>
              <a:gd fmla="val 3769" name="adj"/>
            </a:avLst>
          </a:prstGeom>
          <a:solidFill>
            <a:srgbClr val="3F3F3F"/>
          </a:solidFill>
          <a:ln cap="flat" cmpd="sng" w="12700">
            <a:solidFill>
              <a:srgbClr val="75707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2816" name="Shape 28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7030" y="4212223"/>
            <a:ext cx="668400" cy="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7" name="Shape 2817"/>
          <p:cNvSpPr/>
          <p:nvPr/>
        </p:nvSpPr>
        <p:spPr>
          <a:xfrm>
            <a:off x="5136132" y="4074355"/>
            <a:ext cx="257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LV.1  쌍사자 장식 팔지          </a:t>
            </a:r>
            <a:r>
              <a:rPr b="1" lang="en-US" sz="10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(동양 유물)</a:t>
            </a:r>
          </a:p>
        </p:txBody>
      </p:sp>
      <p:cxnSp>
        <p:nvCxnSpPr>
          <p:cNvPr id="2818" name="Shape 2818"/>
          <p:cNvCxnSpPr/>
          <p:nvPr/>
        </p:nvCxnSpPr>
        <p:spPr>
          <a:xfrm>
            <a:off x="5211223" y="4320571"/>
            <a:ext cx="24839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819" name="Shape 2819"/>
          <p:cNvSpPr/>
          <p:nvPr/>
        </p:nvSpPr>
        <p:spPr>
          <a:xfrm>
            <a:off x="5200860" y="4684067"/>
            <a:ext cx="1830300" cy="17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02:02:50</a:t>
            </a:r>
          </a:p>
        </p:txBody>
      </p:sp>
      <p:sp>
        <p:nvSpPr>
          <p:cNvPr id="2820" name="Shape 2820"/>
          <p:cNvSpPr/>
          <p:nvPr/>
        </p:nvSpPr>
        <p:spPr>
          <a:xfrm>
            <a:off x="5205742" y="4708580"/>
            <a:ext cx="589200" cy="141000"/>
          </a:xfrm>
          <a:prstGeom prst="roundRect">
            <a:avLst>
              <a:gd fmla="val 16667" name="adj"/>
            </a:avLst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1" name="Shape 2821"/>
          <p:cNvSpPr/>
          <p:nvPr/>
        </p:nvSpPr>
        <p:spPr>
          <a:xfrm>
            <a:off x="7144831" y="4418621"/>
            <a:ext cx="558300" cy="483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장착</a:t>
            </a:r>
          </a:p>
        </p:txBody>
      </p:sp>
      <p:sp>
        <p:nvSpPr>
          <p:cNvPr id="2822" name="Shape 2822"/>
          <p:cNvSpPr/>
          <p:nvPr/>
        </p:nvSpPr>
        <p:spPr>
          <a:xfrm>
            <a:off x="5471633" y="4434721"/>
            <a:ext cx="1390199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유물을 복원 진행 중 </a:t>
            </a:r>
          </a:p>
        </p:txBody>
      </p:sp>
      <p:sp>
        <p:nvSpPr>
          <p:cNvPr id="2823" name="Shape 2823"/>
          <p:cNvSpPr/>
          <p:nvPr/>
        </p:nvSpPr>
        <p:spPr>
          <a:xfrm>
            <a:off x="4409210" y="3078627"/>
            <a:ext cx="3348600" cy="932699"/>
          </a:xfrm>
          <a:prstGeom prst="roundRect">
            <a:avLst>
              <a:gd fmla="val 3769" name="adj"/>
            </a:avLst>
          </a:prstGeom>
          <a:solidFill>
            <a:srgbClr val="3F3F3F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4" name="Shape 2824"/>
          <p:cNvSpPr/>
          <p:nvPr/>
        </p:nvSpPr>
        <p:spPr>
          <a:xfrm>
            <a:off x="7167907" y="3427171"/>
            <a:ext cx="558300" cy="4839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장착</a:t>
            </a:r>
          </a:p>
        </p:txBody>
      </p:sp>
      <p:sp>
        <p:nvSpPr>
          <p:cNvPr id="2825" name="Shape 2825"/>
          <p:cNvSpPr/>
          <p:nvPr/>
        </p:nvSpPr>
        <p:spPr>
          <a:xfrm>
            <a:off x="5152362" y="3348878"/>
            <a:ext cx="2336099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건물건축 속도 가속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과학연구 속도 가속</a:t>
            </a:r>
          </a:p>
        </p:txBody>
      </p:sp>
      <p:sp>
        <p:nvSpPr>
          <p:cNvPr id="2826" name="Shape 2826"/>
          <p:cNvSpPr/>
          <p:nvPr/>
        </p:nvSpPr>
        <p:spPr>
          <a:xfrm>
            <a:off x="6515508" y="3331448"/>
            <a:ext cx="639899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2827" name="Shape 28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4792" y="3223091"/>
            <a:ext cx="668400" cy="67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8" name="Shape 2828"/>
          <p:cNvSpPr/>
          <p:nvPr/>
        </p:nvSpPr>
        <p:spPr>
          <a:xfrm>
            <a:off x="5143896" y="3085223"/>
            <a:ext cx="257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LV.1  쌍사자 장식 팔지          </a:t>
            </a:r>
            <a:r>
              <a:rPr b="1" lang="en-US" sz="10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(동양 유물)</a:t>
            </a:r>
          </a:p>
        </p:txBody>
      </p:sp>
      <p:cxnSp>
        <p:nvCxnSpPr>
          <p:cNvPr id="2829" name="Shape 2829"/>
          <p:cNvCxnSpPr/>
          <p:nvPr/>
        </p:nvCxnSpPr>
        <p:spPr>
          <a:xfrm>
            <a:off x="5218985" y="3331439"/>
            <a:ext cx="248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830" name="Shape 2830"/>
          <p:cNvSpPr/>
          <p:nvPr/>
        </p:nvSpPr>
        <p:spPr>
          <a:xfrm>
            <a:off x="4348030" y="429064"/>
            <a:ext cx="3461100" cy="6014100"/>
          </a:xfrm>
          <a:prstGeom prst="roundRect">
            <a:avLst>
              <a:gd fmla="val 0" name="adj"/>
            </a:avLst>
          </a:prstGeom>
          <a:solidFill>
            <a:schemeClr val="dk1">
              <a:alpha val="5569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1" name="Shape 2831"/>
          <p:cNvGrpSpPr/>
          <p:nvPr/>
        </p:nvGrpSpPr>
        <p:grpSpPr>
          <a:xfrm>
            <a:off x="4427627" y="2253191"/>
            <a:ext cx="3283150" cy="1199400"/>
            <a:chOff x="697404" y="2580347"/>
            <a:chExt cx="3283150" cy="1199400"/>
          </a:xfrm>
        </p:grpSpPr>
        <p:sp>
          <p:nvSpPr>
            <p:cNvPr id="2832" name="Shape 2832"/>
            <p:cNvSpPr/>
            <p:nvPr/>
          </p:nvSpPr>
          <p:spPr>
            <a:xfrm>
              <a:off x="697404" y="2580347"/>
              <a:ext cx="3257100" cy="1199400"/>
            </a:xfrm>
            <a:prstGeom prst="roundRect">
              <a:avLst>
                <a:gd fmla="val 7849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Shape 2833"/>
            <p:cNvSpPr/>
            <p:nvPr/>
          </p:nvSpPr>
          <p:spPr>
            <a:xfrm>
              <a:off x="752854" y="2939531"/>
              <a:ext cx="3227700" cy="784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유물 3 세트                        </a:t>
              </a: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                    </a:t>
              </a:r>
              <a:r>
                <a:rPr b="1" lang="en-US" sz="10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6등급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보병 공격력 증가                                             +20%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유물 6 세트                                </a:t>
              </a: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            </a:t>
              </a:r>
              <a:r>
                <a:rPr b="1" lang="en-US" sz="10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6등급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기병 공격력 증가                                             +20%</a:t>
              </a:r>
            </a:p>
          </p:txBody>
        </p:sp>
        <p:sp>
          <p:nvSpPr>
            <p:cNvPr id="2834" name="Shape 2834"/>
            <p:cNvSpPr/>
            <p:nvPr/>
          </p:nvSpPr>
          <p:spPr>
            <a:xfrm>
              <a:off x="749475" y="2621566"/>
              <a:ext cx="3158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정복자 세트 유물 장착</a:t>
              </a:r>
            </a:p>
          </p:txBody>
        </p:sp>
        <p:cxnSp>
          <p:nvCxnSpPr>
            <p:cNvPr id="2835" name="Shape 2835"/>
            <p:cNvCxnSpPr/>
            <p:nvPr/>
          </p:nvCxnSpPr>
          <p:spPr>
            <a:xfrm>
              <a:off x="697404" y="2933156"/>
              <a:ext cx="3257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2836" name="Shape 2836"/>
          <p:cNvSpPr/>
          <p:nvPr/>
        </p:nvSpPr>
        <p:spPr>
          <a:xfrm>
            <a:off x="7895634" y="4051098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7" name="Shape 2837"/>
          <p:cNvSpPr/>
          <p:nvPr/>
        </p:nvSpPr>
        <p:spPr>
          <a:xfrm>
            <a:off x="8664325" y="3886757"/>
            <a:ext cx="1986900" cy="5790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(3개 장착 시 팝업)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세트 1개 옵션 적용 시 팝업 창</a:t>
            </a:r>
          </a:p>
        </p:txBody>
      </p:sp>
      <p:grpSp>
        <p:nvGrpSpPr>
          <p:cNvPr id="2838" name="Shape 2838"/>
          <p:cNvGrpSpPr/>
          <p:nvPr/>
        </p:nvGrpSpPr>
        <p:grpSpPr>
          <a:xfrm>
            <a:off x="4427627" y="3613496"/>
            <a:ext cx="3257100" cy="1199400"/>
            <a:chOff x="697404" y="2580347"/>
            <a:chExt cx="3257100" cy="1199400"/>
          </a:xfrm>
        </p:grpSpPr>
        <p:sp>
          <p:nvSpPr>
            <p:cNvPr id="2839" name="Shape 2839"/>
            <p:cNvSpPr/>
            <p:nvPr/>
          </p:nvSpPr>
          <p:spPr>
            <a:xfrm>
              <a:off x="697404" y="2580347"/>
              <a:ext cx="3257100" cy="1199400"/>
            </a:xfrm>
            <a:prstGeom prst="roundRect">
              <a:avLst>
                <a:gd fmla="val 7849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Shape 2840"/>
            <p:cNvSpPr/>
            <p:nvPr/>
          </p:nvSpPr>
          <p:spPr>
            <a:xfrm>
              <a:off x="716279" y="3085834"/>
              <a:ext cx="3227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유물 3 세트                        </a:t>
              </a: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                    </a:t>
              </a:r>
              <a:r>
                <a:rPr b="1" lang="en-US" sz="10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6등급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보병 공격력 증가                                             +20%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Shape 2841"/>
            <p:cNvSpPr/>
            <p:nvPr/>
          </p:nvSpPr>
          <p:spPr>
            <a:xfrm>
              <a:off x="749475" y="2621566"/>
              <a:ext cx="3158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정복자 세트 유물 장착</a:t>
              </a:r>
            </a:p>
          </p:txBody>
        </p:sp>
        <p:cxnSp>
          <p:nvCxnSpPr>
            <p:cNvPr id="2842" name="Shape 2842"/>
            <p:cNvCxnSpPr/>
            <p:nvPr/>
          </p:nvCxnSpPr>
          <p:spPr>
            <a:xfrm>
              <a:off x="697404" y="2933156"/>
              <a:ext cx="3257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2843" name="Shape 2843"/>
          <p:cNvSpPr/>
          <p:nvPr/>
        </p:nvSpPr>
        <p:spPr>
          <a:xfrm>
            <a:off x="7895634" y="5113285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Shape 2844"/>
          <p:cNvSpPr/>
          <p:nvPr/>
        </p:nvSpPr>
        <p:spPr>
          <a:xfrm>
            <a:off x="8664325" y="4948944"/>
            <a:ext cx="1986900" cy="5790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팝업 창 제외한 화면 터치 시 팝업 창은 닫히게 되어집니다.</a:t>
            </a:r>
          </a:p>
        </p:txBody>
      </p:sp>
      <p:pic>
        <p:nvPicPr>
          <p:cNvPr id="2845" name="Shape 2845"/>
          <p:cNvPicPr preferRelativeResize="0"/>
          <p:nvPr/>
        </p:nvPicPr>
        <p:blipFill rotWithShape="1">
          <a:blip r:embed="rId5">
            <a:alphaModFix/>
          </a:blip>
          <a:srcRect b="0" l="0" r="0" t="18413"/>
          <a:stretch/>
        </p:blipFill>
        <p:spPr>
          <a:xfrm>
            <a:off x="4988676" y="2291863"/>
            <a:ext cx="405900" cy="2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6" name="Shape 2846"/>
          <p:cNvPicPr preferRelativeResize="0"/>
          <p:nvPr/>
        </p:nvPicPr>
        <p:blipFill rotWithShape="1">
          <a:blip r:embed="rId5">
            <a:alphaModFix/>
          </a:blip>
          <a:srcRect b="0" l="0" r="0" t="18413"/>
          <a:stretch/>
        </p:blipFill>
        <p:spPr>
          <a:xfrm>
            <a:off x="4976483" y="3651271"/>
            <a:ext cx="405900" cy="2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2" name="Shape 2852"/>
          <p:cNvGrpSpPr/>
          <p:nvPr/>
        </p:nvGrpSpPr>
        <p:grpSpPr>
          <a:xfrm>
            <a:off x="4349120" y="467546"/>
            <a:ext cx="3486300" cy="6073447"/>
            <a:chOff x="350862" y="359966"/>
            <a:chExt cx="3486300" cy="6073447"/>
          </a:xfrm>
        </p:grpSpPr>
        <p:sp>
          <p:nvSpPr>
            <p:cNvPr id="2853" name="Shape 2853"/>
            <p:cNvSpPr/>
            <p:nvPr/>
          </p:nvSpPr>
          <p:spPr>
            <a:xfrm>
              <a:off x="360939" y="359966"/>
              <a:ext cx="3461100" cy="6014100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54" name="Shape 28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4282" y="369613"/>
              <a:ext cx="3435900" cy="497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5" name="Shape 2855"/>
            <p:cNvSpPr/>
            <p:nvPr/>
          </p:nvSpPr>
          <p:spPr>
            <a:xfrm>
              <a:off x="368698" y="578470"/>
              <a:ext cx="3451500" cy="4896600"/>
            </a:xfrm>
            <a:prstGeom prst="roundRect">
              <a:avLst>
                <a:gd fmla="val 1694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Shape 2856"/>
            <p:cNvSpPr/>
            <p:nvPr/>
          </p:nvSpPr>
          <p:spPr>
            <a:xfrm>
              <a:off x="384282" y="578472"/>
              <a:ext cx="3443100" cy="51933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Shape 2857"/>
            <p:cNvSpPr/>
            <p:nvPr/>
          </p:nvSpPr>
          <p:spPr>
            <a:xfrm>
              <a:off x="374662" y="376807"/>
              <a:ext cx="3432600" cy="33809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LordName1234567890 </a:t>
              </a:r>
            </a:p>
          </p:txBody>
        </p:sp>
        <p:pic>
          <p:nvPicPr>
            <p:cNvPr id="2858" name="Shape 28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07026" y="367165"/>
              <a:ext cx="400200" cy="3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9" name="Shape 28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61220" y="1088029"/>
              <a:ext cx="2261700" cy="319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0" name="Shape 2860"/>
            <p:cNvSpPr/>
            <p:nvPr/>
          </p:nvSpPr>
          <p:spPr>
            <a:xfrm>
              <a:off x="2150264" y="3374267"/>
              <a:ext cx="266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grpSp>
          <p:nvGrpSpPr>
            <p:cNvPr id="2861" name="Shape 2861"/>
            <p:cNvGrpSpPr/>
            <p:nvPr/>
          </p:nvGrpSpPr>
          <p:grpSpPr>
            <a:xfrm>
              <a:off x="3375251" y="1070556"/>
              <a:ext cx="399000" cy="391200"/>
              <a:chOff x="4630532" y="1187109"/>
              <a:chExt cx="399000" cy="391200"/>
            </a:xfrm>
          </p:grpSpPr>
          <p:pic>
            <p:nvPicPr>
              <p:cNvPr id="2862" name="Shape 286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rot="2051006">
                <a:off x="4680257" y="1248037"/>
                <a:ext cx="299549" cy="26934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63" name="Shape 2863"/>
              <p:cNvSpPr/>
              <p:nvPr/>
            </p:nvSpPr>
            <p:spPr>
              <a:xfrm>
                <a:off x="4694907" y="1221241"/>
                <a:ext cx="312600" cy="323400"/>
              </a:xfrm>
              <a:prstGeom prst="ellipse">
                <a:avLst/>
              </a:prstGeom>
              <a:noFill/>
              <a:ln cap="flat" cmpd="sng" w="19050">
                <a:solidFill>
                  <a:srgbClr val="BF9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64" name="Shape 2864"/>
            <p:cNvSpPr/>
            <p:nvPr/>
          </p:nvSpPr>
          <p:spPr>
            <a:xfrm>
              <a:off x="602620" y="760127"/>
              <a:ext cx="1437900" cy="139500"/>
            </a:xfrm>
            <a:prstGeom prst="roundRect">
              <a:avLst>
                <a:gd fmla="val 16667" name="adj"/>
              </a:avLst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Shape 2865"/>
            <p:cNvSpPr/>
            <p:nvPr/>
          </p:nvSpPr>
          <p:spPr>
            <a:xfrm>
              <a:off x="664337" y="709214"/>
              <a:ext cx="13116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9,999,999 / 9,999,999</a:t>
              </a:r>
            </a:p>
          </p:txBody>
        </p:sp>
        <p:sp>
          <p:nvSpPr>
            <p:cNvPr id="2866" name="Shape 2866"/>
            <p:cNvSpPr/>
            <p:nvPr/>
          </p:nvSpPr>
          <p:spPr>
            <a:xfrm>
              <a:off x="2366444" y="781643"/>
              <a:ext cx="1437900" cy="139500"/>
            </a:xfrm>
            <a:prstGeom prst="roundRect">
              <a:avLst>
                <a:gd fmla="val 16667" name="adj"/>
              </a:avLst>
            </a:prstGeom>
            <a:solidFill>
              <a:srgbClr val="1E4E7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Shape 2867"/>
            <p:cNvSpPr/>
            <p:nvPr/>
          </p:nvSpPr>
          <p:spPr>
            <a:xfrm>
              <a:off x="2477883" y="741495"/>
              <a:ext cx="1311600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9,999,999 / 9,999,999</a:t>
              </a:r>
            </a:p>
          </p:txBody>
        </p:sp>
        <p:sp>
          <p:nvSpPr>
            <p:cNvPr id="2868" name="Shape 2868"/>
            <p:cNvSpPr/>
            <p:nvPr/>
          </p:nvSpPr>
          <p:spPr>
            <a:xfrm>
              <a:off x="2137663" y="750795"/>
              <a:ext cx="265500" cy="1890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69" name="Shape 286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11625" y="740537"/>
              <a:ext cx="149400" cy="228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0" name="Shape 2870"/>
            <p:cNvSpPr/>
            <p:nvPr/>
          </p:nvSpPr>
          <p:spPr>
            <a:xfrm>
              <a:off x="387504" y="746304"/>
              <a:ext cx="265499" cy="1890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Shape 2871"/>
            <p:cNvSpPr/>
            <p:nvPr/>
          </p:nvSpPr>
          <p:spPr>
            <a:xfrm>
              <a:off x="359412" y="715912"/>
              <a:ext cx="325799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</a:t>
              </a:r>
            </a:p>
          </p:txBody>
        </p:sp>
        <p:pic>
          <p:nvPicPr>
            <p:cNvPr id="2872" name="Shape 287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5012" y="1748815"/>
              <a:ext cx="656400" cy="49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3" name="Shape 2873"/>
            <p:cNvSpPr/>
            <p:nvPr/>
          </p:nvSpPr>
          <p:spPr>
            <a:xfrm>
              <a:off x="374662" y="1211065"/>
              <a:ext cx="997500" cy="723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진시황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장군형 타입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Shape 2874"/>
            <p:cNvSpPr/>
            <p:nvPr/>
          </p:nvSpPr>
          <p:spPr>
            <a:xfrm>
              <a:off x="409512" y="3933582"/>
              <a:ext cx="579600" cy="572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Shape 2875"/>
            <p:cNvSpPr/>
            <p:nvPr/>
          </p:nvSpPr>
          <p:spPr>
            <a:xfrm>
              <a:off x="1075096" y="3936689"/>
              <a:ext cx="579600" cy="572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Shape 2876"/>
            <p:cNvSpPr/>
            <p:nvPr/>
          </p:nvSpPr>
          <p:spPr>
            <a:xfrm>
              <a:off x="1754143" y="3936769"/>
              <a:ext cx="579600" cy="572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Shape 2877"/>
            <p:cNvSpPr/>
            <p:nvPr/>
          </p:nvSpPr>
          <p:spPr>
            <a:xfrm>
              <a:off x="2419727" y="3939876"/>
              <a:ext cx="579600" cy="572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Shape 2878"/>
            <p:cNvSpPr/>
            <p:nvPr/>
          </p:nvSpPr>
          <p:spPr>
            <a:xfrm>
              <a:off x="3080121" y="3936769"/>
              <a:ext cx="579600" cy="572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Shape 2879"/>
            <p:cNvSpPr/>
            <p:nvPr/>
          </p:nvSpPr>
          <p:spPr>
            <a:xfrm>
              <a:off x="3745705" y="3939876"/>
              <a:ext cx="81900" cy="572400"/>
            </a:xfrm>
            <a:prstGeom prst="roundRect">
              <a:avLst>
                <a:gd fmla="val 48622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80" name="Shape 2880"/>
            <p:cNvCxnSpPr/>
            <p:nvPr/>
          </p:nvCxnSpPr>
          <p:spPr>
            <a:xfrm>
              <a:off x="384282" y="3902851"/>
              <a:ext cx="3443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881" name="Shape 2881"/>
            <p:cNvCxnSpPr/>
            <p:nvPr/>
          </p:nvCxnSpPr>
          <p:spPr>
            <a:xfrm>
              <a:off x="371356" y="4549769"/>
              <a:ext cx="3443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2882" name="Shape 288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50862" y="5715475"/>
              <a:ext cx="3486300" cy="64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3" name="Shape 2883"/>
            <p:cNvSpPr/>
            <p:nvPr/>
          </p:nvSpPr>
          <p:spPr>
            <a:xfrm>
              <a:off x="1075095" y="5300021"/>
              <a:ext cx="2699400" cy="914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84" name="Shape 288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237949" y="5881858"/>
              <a:ext cx="490200" cy="44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5" name="Shape 2885"/>
            <p:cNvSpPr/>
            <p:nvPr/>
          </p:nvSpPr>
          <p:spPr>
            <a:xfrm>
              <a:off x="409512" y="4598326"/>
              <a:ext cx="1656000" cy="410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영주 정보 </a:t>
              </a:r>
            </a:p>
          </p:txBody>
        </p:sp>
        <p:sp>
          <p:nvSpPr>
            <p:cNvPr id="2886" name="Shape 2886"/>
            <p:cNvSpPr/>
            <p:nvPr/>
          </p:nvSpPr>
          <p:spPr>
            <a:xfrm>
              <a:off x="2110582" y="4611426"/>
              <a:ext cx="1656000" cy="410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유물 도감</a:t>
              </a:r>
            </a:p>
          </p:txBody>
        </p:sp>
        <p:pic>
          <p:nvPicPr>
            <p:cNvPr id="2887" name="Shape 288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47382" y="5789014"/>
              <a:ext cx="555300" cy="64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8" name="Shape 288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039795" y="5816439"/>
              <a:ext cx="617700" cy="54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9" name="Shape 288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358030" y="5786237"/>
              <a:ext cx="756600" cy="6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0" name="Shape 289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094017" y="4588189"/>
              <a:ext cx="396900" cy="40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1" name="Shape 289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59806" y="4680971"/>
              <a:ext cx="388499" cy="235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2" name="Shape 2892"/>
          <p:cNvSpPr txBox="1"/>
          <p:nvPr/>
        </p:nvSpPr>
        <p:spPr>
          <a:xfrm>
            <a:off x="584420" y="667910"/>
            <a:ext cx="3325200" cy="2862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장착 슬롯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장착은 최대 6개 까지 등록이 가능 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슬롯을 선택 시 유물을 장착 UI 화면이 나와서 유물을 장착 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3" name="Shape 2893"/>
          <p:cNvSpPr/>
          <p:nvPr/>
        </p:nvSpPr>
        <p:spPr>
          <a:xfrm>
            <a:off x="215538" y="142595"/>
            <a:ext cx="173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장착 슬롯</a:t>
            </a:r>
          </a:p>
        </p:txBody>
      </p:sp>
      <p:sp>
        <p:nvSpPr>
          <p:cNvPr id="2894" name="Shape 2894"/>
          <p:cNvSpPr/>
          <p:nvPr/>
        </p:nvSpPr>
        <p:spPr>
          <a:xfrm>
            <a:off x="4556055" y="4166551"/>
            <a:ext cx="302700" cy="317700"/>
          </a:xfrm>
          <a:prstGeom prst="mathPlus">
            <a:avLst>
              <a:gd fmla="val 23520" name="adj1"/>
            </a:avLst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5" name="Shape 2895"/>
          <p:cNvSpPr/>
          <p:nvPr/>
        </p:nvSpPr>
        <p:spPr>
          <a:xfrm>
            <a:off x="5217512" y="4166921"/>
            <a:ext cx="302700" cy="317700"/>
          </a:xfrm>
          <a:prstGeom prst="mathPlus">
            <a:avLst>
              <a:gd fmla="val 23520" name="adj1"/>
            </a:avLst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6" name="Shape 2896"/>
          <p:cNvSpPr/>
          <p:nvPr/>
        </p:nvSpPr>
        <p:spPr>
          <a:xfrm>
            <a:off x="5891562" y="4175282"/>
            <a:ext cx="302700" cy="317700"/>
          </a:xfrm>
          <a:prstGeom prst="mathPlus">
            <a:avLst>
              <a:gd fmla="val 23520" name="adj1"/>
            </a:avLst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7" name="Shape 2897"/>
          <p:cNvSpPr/>
          <p:nvPr/>
        </p:nvSpPr>
        <p:spPr>
          <a:xfrm>
            <a:off x="6556207" y="4175726"/>
            <a:ext cx="302700" cy="317700"/>
          </a:xfrm>
          <a:prstGeom prst="mathPlus">
            <a:avLst>
              <a:gd fmla="val 23520" name="adj1"/>
            </a:avLst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8" name="Shape 2898"/>
          <p:cNvSpPr/>
          <p:nvPr/>
        </p:nvSpPr>
        <p:spPr>
          <a:xfrm>
            <a:off x="7217946" y="4183430"/>
            <a:ext cx="302700" cy="317700"/>
          </a:xfrm>
          <a:prstGeom prst="mathPlus">
            <a:avLst>
              <a:gd fmla="val 23520" name="adj1"/>
            </a:avLst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9" name="Shape 2899"/>
          <p:cNvSpPr/>
          <p:nvPr/>
        </p:nvSpPr>
        <p:spPr>
          <a:xfrm>
            <a:off x="7849065" y="4203173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0" name="Shape 2900"/>
          <p:cNvSpPr/>
          <p:nvPr/>
        </p:nvSpPr>
        <p:spPr>
          <a:xfrm>
            <a:off x="8589420" y="3540482"/>
            <a:ext cx="2644800" cy="10254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슬롯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유물 슬롯은 6개 까지 등록이 가능 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유물 슬롯을 선택 하여 유물 장착 화면으로 이동 할 수 있습니다.</a:t>
            </a:r>
          </a:p>
        </p:txBody>
      </p:sp>
      <p:sp>
        <p:nvSpPr>
          <p:cNvPr id="2901" name="Shape 2901"/>
          <p:cNvSpPr/>
          <p:nvPr/>
        </p:nvSpPr>
        <p:spPr>
          <a:xfrm rot="1607187">
            <a:off x="7847152" y="4975136"/>
            <a:ext cx="659689" cy="22311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2" name="Shape 2902"/>
          <p:cNvSpPr/>
          <p:nvPr/>
        </p:nvSpPr>
        <p:spPr>
          <a:xfrm>
            <a:off x="8569657" y="4756755"/>
            <a:ext cx="2644800" cy="9324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도감 &gt; 유물 도감 버튼을 누르면 유물 도감 화면으로 이동 합니다.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NEW 아이콘은 새로 획득 한 유물이 있는 경우만 표시</a:t>
            </a:r>
          </a:p>
        </p:txBody>
      </p:sp>
      <p:sp>
        <p:nvSpPr>
          <p:cNvPr id="2903" name="Shape 2903"/>
          <p:cNvSpPr/>
          <p:nvPr/>
        </p:nvSpPr>
        <p:spPr>
          <a:xfrm>
            <a:off x="7570290" y="4657016"/>
            <a:ext cx="221700" cy="2181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4" name="Shape 2904"/>
          <p:cNvSpPr/>
          <p:nvPr/>
        </p:nvSpPr>
        <p:spPr>
          <a:xfrm>
            <a:off x="7529014" y="4616512"/>
            <a:ext cx="308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9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0" name="Shape 2910"/>
          <p:cNvGrpSpPr/>
          <p:nvPr/>
        </p:nvGrpSpPr>
        <p:grpSpPr>
          <a:xfrm>
            <a:off x="4349120" y="467546"/>
            <a:ext cx="3486300" cy="6073447"/>
            <a:chOff x="350862" y="359966"/>
            <a:chExt cx="3486300" cy="6073447"/>
          </a:xfrm>
        </p:grpSpPr>
        <p:sp>
          <p:nvSpPr>
            <p:cNvPr id="2911" name="Shape 2911"/>
            <p:cNvSpPr/>
            <p:nvPr/>
          </p:nvSpPr>
          <p:spPr>
            <a:xfrm>
              <a:off x="360939" y="359966"/>
              <a:ext cx="3461100" cy="6014100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12" name="Shape 29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4282" y="369613"/>
              <a:ext cx="3435900" cy="497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3" name="Shape 2913"/>
            <p:cNvSpPr/>
            <p:nvPr/>
          </p:nvSpPr>
          <p:spPr>
            <a:xfrm>
              <a:off x="368698" y="578470"/>
              <a:ext cx="3451500" cy="4896600"/>
            </a:xfrm>
            <a:prstGeom prst="roundRect">
              <a:avLst>
                <a:gd fmla="val 1694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Shape 2914"/>
            <p:cNvSpPr/>
            <p:nvPr/>
          </p:nvSpPr>
          <p:spPr>
            <a:xfrm>
              <a:off x="384282" y="578472"/>
              <a:ext cx="3443100" cy="51933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Shape 2915"/>
            <p:cNvSpPr/>
            <p:nvPr/>
          </p:nvSpPr>
          <p:spPr>
            <a:xfrm>
              <a:off x="374662" y="376807"/>
              <a:ext cx="3432600" cy="33809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LordName1234567890 </a:t>
              </a:r>
            </a:p>
          </p:txBody>
        </p:sp>
        <p:pic>
          <p:nvPicPr>
            <p:cNvPr id="2916" name="Shape 29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07026" y="367165"/>
              <a:ext cx="400200" cy="3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7" name="Shape 29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61220" y="1088029"/>
              <a:ext cx="2261700" cy="319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8" name="Shape 2918"/>
            <p:cNvSpPr/>
            <p:nvPr/>
          </p:nvSpPr>
          <p:spPr>
            <a:xfrm>
              <a:off x="2150264" y="3374267"/>
              <a:ext cx="266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grpSp>
          <p:nvGrpSpPr>
            <p:cNvPr id="2919" name="Shape 2919"/>
            <p:cNvGrpSpPr/>
            <p:nvPr/>
          </p:nvGrpSpPr>
          <p:grpSpPr>
            <a:xfrm>
              <a:off x="3375251" y="1070556"/>
              <a:ext cx="399000" cy="391200"/>
              <a:chOff x="4630532" y="1187109"/>
              <a:chExt cx="399000" cy="391200"/>
            </a:xfrm>
          </p:grpSpPr>
          <p:pic>
            <p:nvPicPr>
              <p:cNvPr id="2920" name="Shape 292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rot="2051006">
                <a:off x="4680257" y="1248037"/>
                <a:ext cx="299549" cy="26934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21" name="Shape 2921"/>
              <p:cNvSpPr/>
              <p:nvPr/>
            </p:nvSpPr>
            <p:spPr>
              <a:xfrm>
                <a:off x="4694907" y="1221241"/>
                <a:ext cx="312600" cy="323400"/>
              </a:xfrm>
              <a:prstGeom prst="ellipse">
                <a:avLst/>
              </a:prstGeom>
              <a:noFill/>
              <a:ln cap="flat" cmpd="sng" w="19050">
                <a:solidFill>
                  <a:srgbClr val="BF9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22" name="Shape 2922"/>
            <p:cNvSpPr/>
            <p:nvPr/>
          </p:nvSpPr>
          <p:spPr>
            <a:xfrm>
              <a:off x="602620" y="760127"/>
              <a:ext cx="1437900" cy="139500"/>
            </a:xfrm>
            <a:prstGeom prst="roundRect">
              <a:avLst>
                <a:gd fmla="val 16667" name="adj"/>
              </a:avLst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Shape 2923"/>
            <p:cNvSpPr/>
            <p:nvPr/>
          </p:nvSpPr>
          <p:spPr>
            <a:xfrm>
              <a:off x="664337" y="709214"/>
              <a:ext cx="13116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9,999,999 / 9,999,999</a:t>
              </a:r>
            </a:p>
          </p:txBody>
        </p:sp>
        <p:sp>
          <p:nvSpPr>
            <p:cNvPr id="2924" name="Shape 2924"/>
            <p:cNvSpPr/>
            <p:nvPr/>
          </p:nvSpPr>
          <p:spPr>
            <a:xfrm>
              <a:off x="2366444" y="781643"/>
              <a:ext cx="1437900" cy="139500"/>
            </a:xfrm>
            <a:prstGeom prst="roundRect">
              <a:avLst>
                <a:gd fmla="val 16667" name="adj"/>
              </a:avLst>
            </a:prstGeom>
            <a:solidFill>
              <a:srgbClr val="1E4E7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Shape 2925"/>
            <p:cNvSpPr/>
            <p:nvPr/>
          </p:nvSpPr>
          <p:spPr>
            <a:xfrm>
              <a:off x="2477883" y="741495"/>
              <a:ext cx="1311600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9,999,999 / 9,999,999</a:t>
              </a:r>
            </a:p>
          </p:txBody>
        </p:sp>
        <p:sp>
          <p:nvSpPr>
            <p:cNvPr id="2926" name="Shape 2926"/>
            <p:cNvSpPr/>
            <p:nvPr/>
          </p:nvSpPr>
          <p:spPr>
            <a:xfrm>
              <a:off x="2137663" y="750795"/>
              <a:ext cx="265500" cy="1890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7" name="Shape 29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11625" y="740537"/>
              <a:ext cx="149400" cy="228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8" name="Shape 2928"/>
            <p:cNvSpPr/>
            <p:nvPr/>
          </p:nvSpPr>
          <p:spPr>
            <a:xfrm>
              <a:off x="387504" y="746304"/>
              <a:ext cx="265499" cy="1890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Shape 2929"/>
            <p:cNvSpPr/>
            <p:nvPr/>
          </p:nvSpPr>
          <p:spPr>
            <a:xfrm>
              <a:off x="359412" y="715912"/>
              <a:ext cx="325799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</a:t>
              </a:r>
            </a:p>
          </p:txBody>
        </p:sp>
        <p:pic>
          <p:nvPicPr>
            <p:cNvPr id="2930" name="Shape 29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5012" y="1748815"/>
              <a:ext cx="656400" cy="49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1" name="Shape 2931"/>
            <p:cNvSpPr/>
            <p:nvPr/>
          </p:nvSpPr>
          <p:spPr>
            <a:xfrm>
              <a:off x="374662" y="1211065"/>
              <a:ext cx="997500" cy="723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진시황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장군형 타입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Shape 2932"/>
            <p:cNvSpPr/>
            <p:nvPr/>
          </p:nvSpPr>
          <p:spPr>
            <a:xfrm>
              <a:off x="409512" y="3933582"/>
              <a:ext cx="579600" cy="572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Shape 2933"/>
            <p:cNvSpPr/>
            <p:nvPr/>
          </p:nvSpPr>
          <p:spPr>
            <a:xfrm>
              <a:off x="1075096" y="3936689"/>
              <a:ext cx="579600" cy="572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Shape 2934"/>
            <p:cNvSpPr/>
            <p:nvPr/>
          </p:nvSpPr>
          <p:spPr>
            <a:xfrm>
              <a:off x="1754143" y="3936769"/>
              <a:ext cx="579600" cy="572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Shape 2935"/>
            <p:cNvSpPr/>
            <p:nvPr/>
          </p:nvSpPr>
          <p:spPr>
            <a:xfrm>
              <a:off x="2419727" y="3939876"/>
              <a:ext cx="579600" cy="572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Shape 2936"/>
            <p:cNvSpPr/>
            <p:nvPr/>
          </p:nvSpPr>
          <p:spPr>
            <a:xfrm>
              <a:off x="3080121" y="3936769"/>
              <a:ext cx="579600" cy="572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Shape 2937"/>
            <p:cNvSpPr/>
            <p:nvPr/>
          </p:nvSpPr>
          <p:spPr>
            <a:xfrm>
              <a:off x="3745705" y="3939876"/>
              <a:ext cx="81900" cy="572400"/>
            </a:xfrm>
            <a:prstGeom prst="roundRect">
              <a:avLst>
                <a:gd fmla="val 48622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38" name="Shape 2938"/>
            <p:cNvCxnSpPr/>
            <p:nvPr/>
          </p:nvCxnSpPr>
          <p:spPr>
            <a:xfrm>
              <a:off x="384282" y="3902851"/>
              <a:ext cx="3443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939" name="Shape 2939"/>
            <p:cNvCxnSpPr/>
            <p:nvPr/>
          </p:nvCxnSpPr>
          <p:spPr>
            <a:xfrm>
              <a:off x="371356" y="4549769"/>
              <a:ext cx="3443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2940" name="Shape 294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50862" y="5715475"/>
              <a:ext cx="3486300" cy="64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1" name="Shape 2941"/>
            <p:cNvSpPr/>
            <p:nvPr/>
          </p:nvSpPr>
          <p:spPr>
            <a:xfrm>
              <a:off x="1075095" y="5300021"/>
              <a:ext cx="2699400" cy="914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42" name="Shape 294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237949" y="5881858"/>
              <a:ext cx="490200" cy="44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3" name="Shape 2943"/>
            <p:cNvSpPr/>
            <p:nvPr/>
          </p:nvSpPr>
          <p:spPr>
            <a:xfrm>
              <a:off x="409512" y="4598326"/>
              <a:ext cx="1656000" cy="410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영주 정보 </a:t>
              </a:r>
            </a:p>
          </p:txBody>
        </p:sp>
        <p:sp>
          <p:nvSpPr>
            <p:cNvPr id="2944" name="Shape 2944"/>
            <p:cNvSpPr/>
            <p:nvPr/>
          </p:nvSpPr>
          <p:spPr>
            <a:xfrm>
              <a:off x="2110582" y="4611426"/>
              <a:ext cx="1656000" cy="410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유물 도감</a:t>
              </a:r>
            </a:p>
          </p:txBody>
        </p:sp>
        <p:pic>
          <p:nvPicPr>
            <p:cNvPr id="2945" name="Shape 294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47382" y="5789014"/>
              <a:ext cx="555300" cy="64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6" name="Shape 294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039795" y="5816439"/>
              <a:ext cx="617700" cy="54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7" name="Shape 294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358030" y="5786237"/>
              <a:ext cx="756600" cy="6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8" name="Shape 294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094017" y="4588189"/>
              <a:ext cx="396900" cy="40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9" name="Shape 294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59806" y="4680971"/>
              <a:ext cx="388499" cy="235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0" name="Shape 2950"/>
          <p:cNvSpPr txBox="1"/>
          <p:nvPr/>
        </p:nvSpPr>
        <p:spPr>
          <a:xfrm>
            <a:off x="584420" y="667910"/>
            <a:ext cx="33252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세트 효과 표시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유물을 장착 하여 세트 효과가 적용 중이면 세트 효과 표시가 나오게 되어집니다.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효과 적용 중이지 않으면 표시가 나오지 않습니다.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효과 표시를 선택 시 지금 현재 적용 중인 효과 정보를 확인 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Shape 2951"/>
          <p:cNvSpPr/>
          <p:nvPr/>
        </p:nvSpPr>
        <p:spPr>
          <a:xfrm>
            <a:off x="215538" y="142595"/>
            <a:ext cx="235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세트 효과 표시</a:t>
            </a:r>
          </a:p>
        </p:txBody>
      </p:sp>
      <p:sp>
        <p:nvSpPr>
          <p:cNvPr id="2952" name="Shape 2952"/>
          <p:cNvSpPr/>
          <p:nvPr/>
        </p:nvSpPr>
        <p:spPr>
          <a:xfrm>
            <a:off x="4556055" y="4166551"/>
            <a:ext cx="302700" cy="317700"/>
          </a:xfrm>
          <a:prstGeom prst="mathPlus">
            <a:avLst>
              <a:gd fmla="val 23520" name="adj1"/>
            </a:avLst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3" name="Shape 2953"/>
          <p:cNvSpPr/>
          <p:nvPr/>
        </p:nvSpPr>
        <p:spPr>
          <a:xfrm>
            <a:off x="5217512" y="4166921"/>
            <a:ext cx="302700" cy="317700"/>
          </a:xfrm>
          <a:prstGeom prst="mathPlus">
            <a:avLst>
              <a:gd fmla="val 23520" name="adj1"/>
            </a:avLst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4" name="Shape 2954"/>
          <p:cNvSpPr/>
          <p:nvPr/>
        </p:nvSpPr>
        <p:spPr>
          <a:xfrm>
            <a:off x="5891562" y="4175282"/>
            <a:ext cx="302700" cy="317700"/>
          </a:xfrm>
          <a:prstGeom prst="mathPlus">
            <a:avLst>
              <a:gd fmla="val 23520" name="adj1"/>
            </a:avLst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5" name="Shape 2955"/>
          <p:cNvSpPr/>
          <p:nvPr/>
        </p:nvSpPr>
        <p:spPr>
          <a:xfrm>
            <a:off x="6556207" y="4175726"/>
            <a:ext cx="302700" cy="317700"/>
          </a:xfrm>
          <a:prstGeom prst="mathPlus">
            <a:avLst>
              <a:gd fmla="val 23520" name="adj1"/>
            </a:avLst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Shape 2956"/>
          <p:cNvSpPr/>
          <p:nvPr/>
        </p:nvSpPr>
        <p:spPr>
          <a:xfrm>
            <a:off x="7217946" y="4183430"/>
            <a:ext cx="302700" cy="317700"/>
          </a:xfrm>
          <a:prstGeom prst="mathPlus">
            <a:avLst>
              <a:gd fmla="val 23520" name="adj1"/>
            </a:avLst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Shape 2957"/>
          <p:cNvSpPr/>
          <p:nvPr/>
        </p:nvSpPr>
        <p:spPr>
          <a:xfrm rot="2965448">
            <a:off x="7790856" y="4098440"/>
            <a:ext cx="660000" cy="223188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8" name="Shape 2958"/>
          <p:cNvSpPr/>
          <p:nvPr/>
        </p:nvSpPr>
        <p:spPr>
          <a:xfrm>
            <a:off x="8224267" y="4535789"/>
            <a:ext cx="2644800" cy="10254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세트 장비를 장착 한 상태에서만 나오는 표시 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(세트 효과 표시를 선택 하여 해당 세트 효과 정보를 확인 할 수 있습니다)</a:t>
            </a:r>
          </a:p>
        </p:txBody>
      </p:sp>
      <p:sp>
        <p:nvSpPr>
          <p:cNvPr id="2959" name="Shape 2959"/>
          <p:cNvSpPr/>
          <p:nvPr/>
        </p:nvSpPr>
        <p:spPr>
          <a:xfrm>
            <a:off x="6864897" y="3750217"/>
            <a:ext cx="933300" cy="233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세트 효과</a:t>
            </a:r>
          </a:p>
        </p:txBody>
      </p:sp>
      <p:grpSp>
        <p:nvGrpSpPr>
          <p:cNvPr id="2960" name="Shape 2960"/>
          <p:cNvGrpSpPr/>
          <p:nvPr/>
        </p:nvGrpSpPr>
        <p:grpSpPr>
          <a:xfrm>
            <a:off x="8161664" y="715599"/>
            <a:ext cx="3283150" cy="1199400"/>
            <a:chOff x="697404" y="2580347"/>
            <a:chExt cx="3283150" cy="1199400"/>
          </a:xfrm>
        </p:grpSpPr>
        <p:sp>
          <p:nvSpPr>
            <p:cNvPr id="2961" name="Shape 2961"/>
            <p:cNvSpPr/>
            <p:nvPr/>
          </p:nvSpPr>
          <p:spPr>
            <a:xfrm>
              <a:off x="697404" y="2580347"/>
              <a:ext cx="3257100" cy="1199400"/>
            </a:xfrm>
            <a:prstGeom prst="roundRect">
              <a:avLst>
                <a:gd fmla="val 7849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Shape 2962"/>
            <p:cNvSpPr/>
            <p:nvPr/>
          </p:nvSpPr>
          <p:spPr>
            <a:xfrm>
              <a:off x="752854" y="2939531"/>
              <a:ext cx="3227700" cy="784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유물 3 세트                        </a:t>
              </a: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                    </a:t>
              </a:r>
              <a:r>
                <a:rPr b="1" lang="en-US" sz="10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6등급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보병 공격력 증가                                             +20%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유물 6 세트                                </a:t>
              </a: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            </a:t>
              </a:r>
              <a:r>
                <a:rPr b="1" lang="en-US" sz="10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6등급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기병 공격력 증가                                             +20%</a:t>
              </a:r>
            </a:p>
          </p:txBody>
        </p:sp>
        <p:sp>
          <p:nvSpPr>
            <p:cNvPr id="2963" name="Shape 2963"/>
            <p:cNvSpPr/>
            <p:nvPr/>
          </p:nvSpPr>
          <p:spPr>
            <a:xfrm>
              <a:off x="749475" y="2621566"/>
              <a:ext cx="3158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정복자 세트 유물 장착</a:t>
              </a:r>
            </a:p>
          </p:txBody>
        </p:sp>
        <p:cxnSp>
          <p:nvCxnSpPr>
            <p:cNvPr id="2964" name="Shape 2964"/>
            <p:cNvCxnSpPr/>
            <p:nvPr/>
          </p:nvCxnSpPr>
          <p:spPr>
            <a:xfrm>
              <a:off x="697404" y="2933156"/>
              <a:ext cx="3257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2965" name="Shape 2965"/>
          <p:cNvGrpSpPr/>
          <p:nvPr/>
        </p:nvGrpSpPr>
        <p:grpSpPr>
          <a:xfrm>
            <a:off x="8161664" y="2075904"/>
            <a:ext cx="3257100" cy="1199400"/>
            <a:chOff x="697404" y="2580347"/>
            <a:chExt cx="3257100" cy="1199400"/>
          </a:xfrm>
        </p:grpSpPr>
        <p:sp>
          <p:nvSpPr>
            <p:cNvPr id="2966" name="Shape 2966"/>
            <p:cNvSpPr/>
            <p:nvPr/>
          </p:nvSpPr>
          <p:spPr>
            <a:xfrm>
              <a:off x="697404" y="2580347"/>
              <a:ext cx="3257100" cy="1199400"/>
            </a:xfrm>
            <a:prstGeom prst="roundRect">
              <a:avLst>
                <a:gd fmla="val 7849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Shape 2967"/>
            <p:cNvSpPr/>
            <p:nvPr/>
          </p:nvSpPr>
          <p:spPr>
            <a:xfrm>
              <a:off x="716279" y="3085834"/>
              <a:ext cx="3227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유물 3 세트                        </a:t>
              </a: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                    </a:t>
              </a:r>
              <a:r>
                <a:rPr b="1" lang="en-US" sz="10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6등급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보병 공격력 증가                                             +20%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Shape 2968"/>
            <p:cNvSpPr/>
            <p:nvPr/>
          </p:nvSpPr>
          <p:spPr>
            <a:xfrm>
              <a:off x="749475" y="2621566"/>
              <a:ext cx="31584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정복자 세트 유물 장착</a:t>
              </a:r>
            </a:p>
          </p:txBody>
        </p:sp>
        <p:cxnSp>
          <p:nvCxnSpPr>
            <p:cNvPr id="2969" name="Shape 2969"/>
            <p:cNvCxnSpPr/>
            <p:nvPr/>
          </p:nvCxnSpPr>
          <p:spPr>
            <a:xfrm>
              <a:off x="697404" y="2933156"/>
              <a:ext cx="3257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2970" name="Shape 2970"/>
          <p:cNvSpPr/>
          <p:nvPr/>
        </p:nvSpPr>
        <p:spPr>
          <a:xfrm rot="-1884366">
            <a:off x="7791018" y="3446339"/>
            <a:ext cx="659757" cy="22324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1" name="Shape 2971"/>
          <p:cNvSpPr/>
          <p:nvPr/>
        </p:nvSpPr>
        <p:spPr>
          <a:xfrm>
            <a:off x="8370256" y="3314067"/>
            <a:ext cx="362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클릭 시 해당 팝업창이 호출 되어지게 되어집니다.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(팝업을 제외한 화면을 터치 시 사라집니다)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6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Shape 2977"/>
          <p:cNvSpPr/>
          <p:nvPr/>
        </p:nvSpPr>
        <p:spPr>
          <a:xfrm>
            <a:off x="4338696" y="436335"/>
            <a:ext cx="3461100" cy="6014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8" name="Shape 2978"/>
          <p:cNvSpPr/>
          <p:nvPr/>
        </p:nvSpPr>
        <p:spPr>
          <a:xfrm>
            <a:off x="4386437" y="5997083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2979" name="Shape 2979"/>
          <p:cNvSpPr/>
          <p:nvPr/>
        </p:nvSpPr>
        <p:spPr>
          <a:xfrm>
            <a:off x="4392257" y="486862"/>
            <a:ext cx="3380700" cy="33809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장착</a:t>
            </a:r>
          </a:p>
        </p:txBody>
      </p:sp>
      <p:cxnSp>
        <p:nvCxnSpPr>
          <p:cNvPr id="2980" name="Shape 2980"/>
          <p:cNvCxnSpPr/>
          <p:nvPr/>
        </p:nvCxnSpPr>
        <p:spPr>
          <a:xfrm>
            <a:off x="4348030" y="5926546"/>
            <a:ext cx="3461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981" name="Shape 29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6221" y="416129"/>
            <a:ext cx="490200" cy="4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2" name="Shape 2982"/>
          <p:cNvSpPr/>
          <p:nvPr/>
        </p:nvSpPr>
        <p:spPr>
          <a:xfrm>
            <a:off x="4392412" y="932329"/>
            <a:ext cx="3371700" cy="1107300"/>
          </a:xfrm>
          <a:prstGeom prst="roundRect">
            <a:avLst>
              <a:gd fmla="val 4685" name="adj"/>
            </a:avLst>
          </a:prstGeom>
          <a:solidFill>
            <a:srgbClr val="7F6000"/>
          </a:solidFill>
          <a:ln cap="flat" cmpd="sng" w="9525">
            <a:solidFill>
              <a:schemeClr val="lt1"/>
            </a:solidFill>
            <a:prstDash val="dash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3" name="Shape 2983"/>
          <p:cNvSpPr txBox="1"/>
          <p:nvPr/>
        </p:nvSpPr>
        <p:spPr>
          <a:xfrm>
            <a:off x="584420" y="667910"/>
            <a:ext cx="33252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장착 UI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 화면에서 유물 슬롯을 선택 시 나오는 화면 입니다.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 한 슬롯에 유물을 장착 할 수 있고 해제 하고 있고 교체 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상단에 있는 유물이 장착 되어져 있는 유물 정보 입니다.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해제 버튼을 클릭 하여 장착 중인 해제 할 수 있으며, 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장착이 되어있지 않은 유물은 교체 버튼을 통해서 장착 중인 유물을 해제 하고 장착 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4" name="Shape 2984"/>
          <p:cNvSpPr/>
          <p:nvPr/>
        </p:nvSpPr>
        <p:spPr>
          <a:xfrm>
            <a:off x="215538" y="142595"/>
            <a:ext cx="151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장착 UI</a:t>
            </a:r>
          </a:p>
        </p:txBody>
      </p:sp>
      <p:sp>
        <p:nvSpPr>
          <p:cNvPr id="2985" name="Shape 2985"/>
          <p:cNvSpPr/>
          <p:nvPr/>
        </p:nvSpPr>
        <p:spPr>
          <a:xfrm>
            <a:off x="7786663" y="1431559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6" name="Shape 2986"/>
          <p:cNvSpPr/>
          <p:nvPr/>
        </p:nvSpPr>
        <p:spPr>
          <a:xfrm>
            <a:off x="8527017" y="1223215"/>
            <a:ext cx="2644800" cy="636599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해제 하기 버튼을 클릭 하여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유물을 해제 할 수 있습니다.</a:t>
            </a:r>
          </a:p>
        </p:txBody>
      </p:sp>
      <p:sp>
        <p:nvSpPr>
          <p:cNvPr id="2987" name="Shape 2987"/>
          <p:cNvSpPr/>
          <p:nvPr/>
        </p:nvSpPr>
        <p:spPr>
          <a:xfrm>
            <a:off x="7822828" y="2528932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8" name="Shape 2988"/>
          <p:cNvSpPr/>
          <p:nvPr/>
        </p:nvSpPr>
        <p:spPr>
          <a:xfrm>
            <a:off x="8563182" y="2320586"/>
            <a:ext cx="2644800" cy="6366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교체하기 버튼을 클릭 하여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장착 중인 유물을 해제 하고 선택 한 유물을 장착 할 수 있습니다.</a:t>
            </a:r>
          </a:p>
        </p:txBody>
      </p:sp>
      <p:sp>
        <p:nvSpPr>
          <p:cNvPr id="2989" name="Shape 2989"/>
          <p:cNvSpPr/>
          <p:nvPr/>
        </p:nvSpPr>
        <p:spPr>
          <a:xfrm>
            <a:off x="6668849" y="6008901"/>
            <a:ext cx="744600" cy="37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국가유물</a:t>
            </a:r>
          </a:p>
        </p:txBody>
      </p:sp>
      <p:sp>
        <p:nvSpPr>
          <p:cNvPr id="2990" name="Shape 2990"/>
          <p:cNvSpPr/>
          <p:nvPr/>
        </p:nvSpPr>
        <p:spPr>
          <a:xfrm>
            <a:off x="7412521" y="6015796"/>
            <a:ext cx="315600" cy="36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1" name="Shape 2991"/>
          <p:cNvSpPr/>
          <p:nvPr/>
        </p:nvSpPr>
        <p:spPr>
          <a:xfrm>
            <a:off x="7479631" y="6115457"/>
            <a:ext cx="194100" cy="188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2" name="Shape 2992"/>
          <p:cNvSpPr/>
          <p:nvPr/>
        </p:nvSpPr>
        <p:spPr>
          <a:xfrm>
            <a:off x="7822997" y="524779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3" name="Shape 2993"/>
          <p:cNvSpPr/>
          <p:nvPr/>
        </p:nvSpPr>
        <p:spPr>
          <a:xfrm>
            <a:off x="8482668" y="316435"/>
            <a:ext cx="2644800" cy="6366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보관함을 누르면 유물 보관함 화면으로 이동 합니다.</a:t>
            </a:r>
          </a:p>
        </p:txBody>
      </p:sp>
      <p:sp>
        <p:nvSpPr>
          <p:cNvPr id="2994" name="Shape 2994"/>
          <p:cNvSpPr/>
          <p:nvPr/>
        </p:nvSpPr>
        <p:spPr>
          <a:xfrm>
            <a:off x="4402005" y="2099859"/>
            <a:ext cx="3348600" cy="932700"/>
          </a:xfrm>
          <a:prstGeom prst="roundRect">
            <a:avLst>
              <a:gd fmla="val 3769" name="adj"/>
            </a:avLst>
          </a:prstGeom>
          <a:solidFill>
            <a:srgbClr val="3F3F3F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5" name="Shape 2995"/>
          <p:cNvSpPr/>
          <p:nvPr/>
        </p:nvSpPr>
        <p:spPr>
          <a:xfrm>
            <a:off x="7160700" y="2448403"/>
            <a:ext cx="558300" cy="483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교체</a:t>
            </a:r>
          </a:p>
        </p:txBody>
      </p:sp>
      <p:sp>
        <p:nvSpPr>
          <p:cNvPr id="2996" name="Shape 2996"/>
          <p:cNvSpPr/>
          <p:nvPr/>
        </p:nvSpPr>
        <p:spPr>
          <a:xfrm>
            <a:off x="5145155" y="2370109"/>
            <a:ext cx="2336099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건물건축 속도 가속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과학연구 속도 가속</a:t>
            </a:r>
          </a:p>
        </p:txBody>
      </p:sp>
      <p:sp>
        <p:nvSpPr>
          <p:cNvPr id="2997" name="Shape 2997"/>
          <p:cNvSpPr/>
          <p:nvPr/>
        </p:nvSpPr>
        <p:spPr>
          <a:xfrm>
            <a:off x="6508303" y="2352681"/>
            <a:ext cx="63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2998" name="Shape 29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7587" y="2244323"/>
            <a:ext cx="668400" cy="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9" name="Shape 2999"/>
          <p:cNvSpPr/>
          <p:nvPr/>
        </p:nvSpPr>
        <p:spPr>
          <a:xfrm>
            <a:off x="5136689" y="2106455"/>
            <a:ext cx="257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LV.1  쌍사자 장식 팔지          </a:t>
            </a:r>
            <a:r>
              <a:rPr b="1" lang="en-US" sz="10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(동양 유물)</a:t>
            </a:r>
          </a:p>
        </p:txBody>
      </p:sp>
      <p:cxnSp>
        <p:nvCxnSpPr>
          <p:cNvPr id="3000" name="Shape 3000"/>
          <p:cNvCxnSpPr/>
          <p:nvPr/>
        </p:nvCxnSpPr>
        <p:spPr>
          <a:xfrm>
            <a:off x="5211780" y="2352672"/>
            <a:ext cx="248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001" name="Shape 3001"/>
          <p:cNvSpPr/>
          <p:nvPr/>
        </p:nvSpPr>
        <p:spPr>
          <a:xfrm>
            <a:off x="4407632" y="4073267"/>
            <a:ext cx="3348600" cy="932700"/>
          </a:xfrm>
          <a:prstGeom prst="roundRect">
            <a:avLst>
              <a:gd fmla="val 3769" name="adj"/>
            </a:avLst>
          </a:prstGeom>
          <a:solidFill>
            <a:srgbClr val="3F3F3F"/>
          </a:solidFill>
          <a:ln cap="flat" cmpd="sng" w="12700">
            <a:solidFill>
              <a:srgbClr val="75707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2" name="Shape 3002"/>
          <p:cNvSpPr/>
          <p:nvPr/>
        </p:nvSpPr>
        <p:spPr>
          <a:xfrm>
            <a:off x="4415396" y="3084134"/>
            <a:ext cx="3348600" cy="932700"/>
          </a:xfrm>
          <a:prstGeom prst="roundRect">
            <a:avLst>
              <a:gd fmla="val 3769" name="adj"/>
            </a:avLst>
          </a:prstGeom>
          <a:solidFill>
            <a:srgbClr val="3F3F3F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3" name="Shape 3003"/>
          <p:cNvSpPr/>
          <p:nvPr/>
        </p:nvSpPr>
        <p:spPr>
          <a:xfrm>
            <a:off x="7174092" y="3432678"/>
            <a:ext cx="558300" cy="483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교체</a:t>
            </a:r>
          </a:p>
        </p:txBody>
      </p:sp>
      <p:sp>
        <p:nvSpPr>
          <p:cNvPr id="3004" name="Shape 3004"/>
          <p:cNvSpPr/>
          <p:nvPr/>
        </p:nvSpPr>
        <p:spPr>
          <a:xfrm>
            <a:off x="5158546" y="3354385"/>
            <a:ext cx="2336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건물건축 속도 가속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과학연구 속도 가속</a:t>
            </a:r>
          </a:p>
        </p:txBody>
      </p:sp>
      <p:sp>
        <p:nvSpPr>
          <p:cNvPr id="3005" name="Shape 3005"/>
          <p:cNvSpPr/>
          <p:nvPr/>
        </p:nvSpPr>
        <p:spPr>
          <a:xfrm>
            <a:off x="6521694" y="3336955"/>
            <a:ext cx="63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3006" name="Shape 30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0978" y="3228598"/>
            <a:ext cx="668400" cy="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7" name="Shape 3007"/>
          <p:cNvSpPr/>
          <p:nvPr/>
        </p:nvSpPr>
        <p:spPr>
          <a:xfrm>
            <a:off x="5150080" y="3090730"/>
            <a:ext cx="2578199" cy="24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LV.1  쌍사자 장식 팔지          </a:t>
            </a:r>
            <a:r>
              <a:rPr b="1" lang="en-US" sz="10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(동양 유물)</a:t>
            </a:r>
          </a:p>
        </p:txBody>
      </p:sp>
      <p:cxnSp>
        <p:nvCxnSpPr>
          <p:cNvPr id="3008" name="Shape 3008"/>
          <p:cNvCxnSpPr/>
          <p:nvPr/>
        </p:nvCxnSpPr>
        <p:spPr>
          <a:xfrm>
            <a:off x="5225171" y="3336946"/>
            <a:ext cx="248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009" name="Shape 3009"/>
          <p:cNvSpPr/>
          <p:nvPr/>
        </p:nvSpPr>
        <p:spPr>
          <a:xfrm>
            <a:off x="7148509" y="1357220"/>
            <a:ext cx="558300" cy="483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해제</a:t>
            </a:r>
          </a:p>
        </p:txBody>
      </p:sp>
      <p:sp>
        <p:nvSpPr>
          <p:cNvPr id="3010" name="Shape 3010"/>
          <p:cNvSpPr/>
          <p:nvPr/>
        </p:nvSpPr>
        <p:spPr>
          <a:xfrm>
            <a:off x="5132964" y="1278925"/>
            <a:ext cx="23361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건물건축 속도 가속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과학연구 속도 가속</a:t>
            </a:r>
          </a:p>
        </p:txBody>
      </p:sp>
      <p:sp>
        <p:nvSpPr>
          <p:cNvPr id="3011" name="Shape 3011"/>
          <p:cNvSpPr/>
          <p:nvPr/>
        </p:nvSpPr>
        <p:spPr>
          <a:xfrm>
            <a:off x="6486967" y="1261496"/>
            <a:ext cx="63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3012" name="Shape 30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5394" y="1153138"/>
            <a:ext cx="668400" cy="67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3" name="Shape 3013"/>
          <p:cNvSpPr/>
          <p:nvPr/>
        </p:nvSpPr>
        <p:spPr>
          <a:xfrm>
            <a:off x="5124498" y="1015270"/>
            <a:ext cx="2578199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LV.1  쌍사자 장식 팔지          </a:t>
            </a:r>
            <a:r>
              <a:rPr b="1" lang="en-US" sz="10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(동양 유물)</a:t>
            </a:r>
          </a:p>
        </p:txBody>
      </p:sp>
      <p:cxnSp>
        <p:nvCxnSpPr>
          <p:cNvPr id="3014" name="Shape 3014"/>
          <p:cNvCxnSpPr/>
          <p:nvPr/>
        </p:nvCxnSpPr>
        <p:spPr>
          <a:xfrm>
            <a:off x="5199587" y="1261487"/>
            <a:ext cx="248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015" name="Shape 3015"/>
          <p:cNvSpPr/>
          <p:nvPr/>
        </p:nvSpPr>
        <p:spPr>
          <a:xfrm>
            <a:off x="4383187" y="903671"/>
            <a:ext cx="189000" cy="198000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6" name="Shape 3016"/>
          <p:cNvSpPr/>
          <p:nvPr/>
        </p:nvSpPr>
        <p:spPr>
          <a:xfrm flipH="1">
            <a:off x="7596965" y="896953"/>
            <a:ext cx="189000" cy="198000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7" name="Shape 3017"/>
          <p:cNvSpPr/>
          <p:nvPr/>
        </p:nvSpPr>
        <p:spPr>
          <a:xfrm flipH="1" rot="10800000">
            <a:off x="4388762" y="1864230"/>
            <a:ext cx="189000" cy="198000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8" name="Shape 3018"/>
          <p:cNvSpPr/>
          <p:nvPr/>
        </p:nvSpPr>
        <p:spPr>
          <a:xfrm rot="10800000">
            <a:off x="7602540" y="1866841"/>
            <a:ext cx="189000" cy="198000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Shape 3024"/>
          <p:cNvSpPr/>
          <p:nvPr/>
        </p:nvSpPr>
        <p:spPr>
          <a:xfrm>
            <a:off x="4338696" y="436335"/>
            <a:ext cx="3461100" cy="6014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5" name="Shape 3025"/>
          <p:cNvSpPr/>
          <p:nvPr/>
        </p:nvSpPr>
        <p:spPr>
          <a:xfrm>
            <a:off x="4386437" y="5997083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3026" name="Shape 3026"/>
          <p:cNvSpPr/>
          <p:nvPr/>
        </p:nvSpPr>
        <p:spPr>
          <a:xfrm>
            <a:off x="4392257" y="486862"/>
            <a:ext cx="3380700" cy="33809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장착</a:t>
            </a:r>
          </a:p>
        </p:txBody>
      </p:sp>
      <p:cxnSp>
        <p:nvCxnSpPr>
          <p:cNvPr id="3027" name="Shape 3027"/>
          <p:cNvCxnSpPr/>
          <p:nvPr/>
        </p:nvCxnSpPr>
        <p:spPr>
          <a:xfrm>
            <a:off x="4348030" y="5926546"/>
            <a:ext cx="3461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028" name="Shape 30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6221" y="416129"/>
            <a:ext cx="490200" cy="4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9" name="Shape 3029"/>
          <p:cNvSpPr/>
          <p:nvPr/>
        </p:nvSpPr>
        <p:spPr>
          <a:xfrm>
            <a:off x="4392412" y="932329"/>
            <a:ext cx="3371700" cy="1107300"/>
          </a:xfrm>
          <a:prstGeom prst="roundRect">
            <a:avLst>
              <a:gd fmla="val 4685" name="adj"/>
            </a:avLst>
          </a:prstGeom>
          <a:solidFill>
            <a:srgbClr val="7F6000"/>
          </a:solidFill>
          <a:ln cap="flat" cmpd="sng" w="9525">
            <a:solidFill>
              <a:schemeClr val="lt1"/>
            </a:solidFill>
            <a:prstDash val="dash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0" name="Shape 3030"/>
          <p:cNvSpPr/>
          <p:nvPr/>
        </p:nvSpPr>
        <p:spPr>
          <a:xfrm>
            <a:off x="4617392" y="1217994"/>
            <a:ext cx="287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장착 중인 유물이 없습니다 장착할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유물을 선택 해주세요.</a:t>
            </a:r>
          </a:p>
        </p:txBody>
      </p:sp>
      <p:sp>
        <p:nvSpPr>
          <p:cNvPr id="3031" name="Shape 3031"/>
          <p:cNvSpPr/>
          <p:nvPr/>
        </p:nvSpPr>
        <p:spPr>
          <a:xfrm>
            <a:off x="6668849" y="6008901"/>
            <a:ext cx="744600" cy="37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국가유물</a:t>
            </a:r>
          </a:p>
        </p:txBody>
      </p:sp>
      <p:sp>
        <p:nvSpPr>
          <p:cNvPr id="3032" name="Shape 3032"/>
          <p:cNvSpPr/>
          <p:nvPr/>
        </p:nvSpPr>
        <p:spPr>
          <a:xfrm>
            <a:off x="7412521" y="6015796"/>
            <a:ext cx="315600" cy="36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3" name="Shape 3033"/>
          <p:cNvSpPr/>
          <p:nvPr/>
        </p:nvSpPr>
        <p:spPr>
          <a:xfrm>
            <a:off x="7479631" y="6115457"/>
            <a:ext cx="194100" cy="188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4" name="Shape 3034"/>
          <p:cNvSpPr/>
          <p:nvPr/>
        </p:nvSpPr>
        <p:spPr>
          <a:xfrm>
            <a:off x="7861013" y="6026264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5" name="Shape 3035"/>
          <p:cNvSpPr/>
          <p:nvPr/>
        </p:nvSpPr>
        <p:spPr>
          <a:xfrm>
            <a:off x="8543514" y="5157996"/>
            <a:ext cx="2909100" cy="13650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 버튼 입니다.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정렬은 (국가유물, 공용유물, 전체 유물) 3가지를 선택 하여 보고 싶은 유물을 확인 할 수 있습니다.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화살표 버튼을 눌러 상위 / 하위 레벨을 결정 할 수 있습니다.</a:t>
            </a:r>
          </a:p>
        </p:txBody>
      </p:sp>
      <p:sp>
        <p:nvSpPr>
          <p:cNvPr id="3036" name="Shape 3036"/>
          <p:cNvSpPr txBox="1"/>
          <p:nvPr/>
        </p:nvSpPr>
        <p:spPr>
          <a:xfrm>
            <a:off x="584420" y="667910"/>
            <a:ext cx="33252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장착 UI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유물이 장착 중이지 않은 상태에 ui 화면 입니다.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유물을 장착 하지 않은 상태에서 유물은 장착 버튼으로 변경 되어지게 되어집니다.</a:t>
            </a:r>
          </a:p>
        </p:txBody>
      </p:sp>
      <p:sp>
        <p:nvSpPr>
          <p:cNvPr id="3037" name="Shape 3037"/>
          <p:cNvSpPr/>
          <p:nvPr/>
        </p:nvSpPr>
        <p:spPr>
          <a:xfrm>
            <a:off x="215538" y="142595"/>
            <a:ext cx="151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장착 UI</a:t>
            </a:r>
          </a:p>
        </p:txBody>
      </p:sp>
      <p:sp>
        <p:nvSpPr>
          <p:cNvPr id="3038" name="Shape 3038"/>
          <p:cNvSpPr/>
          <p:nvPr/>
        </p:nvSpPr>
        <p:spPr>
          <a:xfrm>
            <a:off x="7822828" y="2410059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9" name="Shape 3039"/>
          <p:cNvSpPr/>
          <p:nvPr/>
        </p:nvSpPr>
        <p:spPr>
          <a:xfrm>
            <a:off x="8563182" y="2201715"/>
            <a:ext cx="2644800" cy="6366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장착 하기 버튼을 클릭 하여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유물을 장착 할 수 있습니다.</a:t>
            </a:r>
          </a:p>
        </p:txBody>
      </p:sp>
      <p:sp>
        <p:nvSpPr>
          <p:cNvPr id="3040" name="Shape 3040"/>
          <p:cNvSpPr/>
          <p:nvPr/>
        </p:nvSpPr>
        <p:spPr>
          <a:xfrm>
            <a:off x="7673618" y="1238038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Shape 3041"/>
          <p:cNvSpPr/>
          <p:nvPr/>
        </p:nvSpPr>
        <p:spPr>
          <a:xfrm>
            <a:off x="8413972" y="1029694"/>
            <a:ext cx="2644800" cy="6366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유물이 장착 되지 않은 상태 입니다.</a:t>
            </a:r>
          </a:p>
        </p:txBody>
      </p:sp>
      <p:sp>
        <p:nvSpPr>
          <p:cNvPr id="3042" name="Shape 3042"/>
          <p:cNvSpPr/>
          <p:nvPr/>
        </p:nvSpPr>
        <p:spPr>
          <a:xfrm>
            <a:off x="7822997" y="524779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3" name="Shape 3043"/>
          <p:cNvSpPr/>
          <p:nvPr/>
        </p:nvSpPr>
        <p:spPr>
          <a:xfrm>
            <a:off x="8482668" y="316435"/>
            <a:ext cx="2644800" cy="6366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 보관함을 누르면 유물 보관함 화면으로 이동 합니다.</a:t>
            </a:r>
          </a:p>
        </p:txBody>
      </p:sp>
      <p:sp>
        <p:nvSpPr>
          <p:cNvPr id="3044" name="Shape 3044"/>
          <p:cNvSpPr/>
          <p:nvPr/>
        </p:nvSpPr>
        <p:spPr>
          <a:xfrm>
            <a:off x="4395819" y="2094352"/>
            <a:ext cx="3348599" cy="932700"/>
          </a:xfrm>
          <a:prstGeom prst="roundRect">
            <a:avLst>
              <a:gd fmla="val 3769" name="adj"/>
            </a:avLst>
          </a:prstGeom>
          <a:solidFill>
            <a:srgbClr val="3F3F3F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5" name="Shape 3045"/>
          <p:cNvSpPr/>
          <p:nvPr/>
        </p:nvSpPr>
        <p:spPr>
          <a:xfrm>
            <a:off x="7154515" y="2442897"/>
            <a:ext cx="558300" cy="483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장착</a:t>
            </a:r>
          </a:p>
        </p:txBody>
      </p:sp>
      <p:sp>
        <p:nvSpPr>
          <p:cNvPr id="3046" name="Shape 3046"/>
          <p:cNvSpPr/>
          <p:nvPr/>
        </p:nvSpPr>
        <p:spPr>
          <a:xfrm>
            <a:off x="5138971" y="2364602"/>
            <a:ext cx="2336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건물건축 속도 가속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과학연구 속도 가속</a:t>
            </a:r>
          </a:p>
        </p:txBody>
      </p:sp>
      <p:sp>
        <p:nvSpPr>
          <p:cNvPr id="3047" name="Shape 3047"/>
          <p:cNvSpPr/>
          <p:nvPr/>
        </p:nvSpPr>
        <p:spPr>
          <a:xfrm>
            <a:off x="6502117" y="2347174"/>
            <a:ext cx="63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3048" name="Shape 30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1401" y="2238816"/>
            <a:ext cx="668400" cy="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9" name="Shape 3049"/>
          <p:cNvSpPr/>
          <p:nvPr/>
        </p:nvSpPr>
        <p:spPr>
          <a:xfrm>
            <a:off x="5130505" y="2100948"/>
            <a:ext cx="257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LV.1  쌍사자 장식 팔지          </a:t>
            </a:r>
            <a:r>
              <a:rPr b="1" lang="en-US" sz="10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(동양 유물)</a:t>
            </a:r>
          </a:p>
        </p:txBody>
      </p:sp>
      <p:cxnSp>
        <p:nvCxnSpPr>
          <p:cNvPr id="3050" name="Shape 3050"/>
          <p:cNvCxnSpPr/>
          <p:nvPr/>
        </p:nvCxnSpPr>
        <p:spPr>
          <a:xfrm>
            <a:off x="5205594" y="2347165"/>
            <a:ext cx="24839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051" name="Shape 3051"/>
          <p:cNvSpPr/>
          <p:nvPr/>
        </p:nvSpPr>
        <p:spPr>
          <a:xfrm>
            <a:off x="4401448" y="4067760"/>
            <a:ext cx="3348599" cy="932700"/>
          </a:xfrm>
          <a:prstGeom prst="roundRect">
            <a:avLst>
              <a:gd fmla="val 3769" name="adj"/>
            </a:avLst>
          </a:prstGeom>
          <a:solidFill>
            <a:srgbClr val="3F3F3F"/>
          </a:solidFill>
          <a:ln cap="flat" cmpd="sng" w="12700">
            <a:solidFill>
              <a:srgbClr val="75707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3052" name="Shape 30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7030" y="4212223"/>
            <a:ext cx="668400" cy="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3" name="Shape 3053"/>
          <p:cNvSpPr/>
          <p:nvPr/>
        </p:nvSpPr>
        <p:spPr>
          <a:xfrm>
            <a:off x="5136132" y="4074355"/>
            <a:ext cx="257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LV.1  쌍사자 장식 팔지          </a:t>
            </a:r>
            <a:r>
              <a:rPr b="1" lang="en-US" sz="10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(동양 유물)</a:t>
            </a:r>
          </a:p>
        </p:txBody>
      </p:sp>
      <p:cxnSp>
        <p:nvCxnSpPr>
          <p:cNvPr id="3054" name="Shape 3054"/>
          <p:cNvCxnSpPr/>
          <p:nvPr/>
        </p:nvCxnSpPr>
        <p:spPr>
          <a:xfrm>
            <a:off x="5211223" y="4320571"/>
            <a:ext cx="24839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055" name="Shape 3055"/>
          <p:cNvSpPr/>
          <p:nvPr/>
        </p:nvSpPr>
        <p:spPr>
          <a:xfrm>
            <a:off x="5200860" y="4684067"/>
            <a:ext cx="1830300" cy="17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02:02:50</a:t>
            </a:r>
          </a:p>
        </p:txBody>
      </p:sp>
      <p:sp>
        <p:nvSpPr>
          <p:cNvPr id="3056" name="Shape 3056"/>
          <p:cNvSpPr/>
          <p:nvPr/>
        </p:nvSpPr>
        <p:spPr>
          <a:xfrm>
            <a:off x="5205742" y="4708580"/>
            <a:ext cx="589200" cy="141000"/>
          </a:xfrm>
          <a:prstGeom prst="roundRect">
            <a:avLst>
              <a:gd fmla="val 16667" name="adj"/>
            </a:avLst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7" name="Shape 3057"/>
          <p:cNvSpPr/>
          <p:nvPr/>
        </p:nvSpPr>
        <p:spPr>
          <a:xfrm>
            <a:off x="7144831" y="4418621"/>
            <a:ext cx="558300" cy="483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장착</a:t>
            </a:r>
          </a:p>
        </p:txBody>
      </p:sp>
      <p:sp>
        <p:nvSpPr>
          <p:cNvPr id="3058" name="Shape 3058"/>
          <p:cNvSpPr/>
          <p:nvPr/>
        </p:nvSpPr>
        <p:spPr>
          <a:xfrm>
            <a:off x="5471633" y="4434721"/>
            <a:ext cx="1390199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유물을 복원 진행 중 </a:t>
            </a:r>
          </a:p>
        </p:txBody>
      </p:sp>
      <p:sp>
        <p:nvSpPr>
          <p:cNvPr id="3059" name="Shape 3059"/>
          <p:cNvSpPr/>
          <p:nvPr/>
        </p:nvSpPr>
        <p:spPr>
          <a:xfrm>
            <a:off x="4409210" y="3078627"/>
            <a:ext cx="3348600" cy="932699"/>
          </a:xfrm>
          <a:prstGeom prst="roundRect">
            <a:avLst>
              <a:gd fmla="val 3769" name="adj"/>
            </a:avLst>
          </a:prstGeom>
          <a:solidFill>
            <a:srgbClr val="3F3F3F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0" name="Shape 3060"/>
          <p:cNvSpPr/>
          <p:nvPr/>
        </p:nvSpPr>
        <p:spPr>
          <a:xfrm>
            <a:off x="7167907" y="3427171"/>
            <a:ext cx="558300" cy="4839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장착</a:t>
            </a:r>
          </a:p>
        </p:txBody>
      </p:sp>
      <p:sp>
        <p:nvSpPr>
          <p:cNvPr id="3061" name="Shape 3061"/>
          <p:cNvSpPr/>
          <p:nvPr/>
        </p:nvSpPr>
        <p:spPr>
          <a:xfrm>
            <a:off x="5152362" y="3348878"/>
            <a:ext cx="2336099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건물건축 속도 가속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과학연구 속도 가속</a:t>
            </a:r>
          </a:p>
        </p:txBody>
      </p:sp>
      <p:sp>
        <p:nvSpPr>
          <p:cNvPr id="3062" name="Shape 3062"/>
          <p:cNvSpPr/>
          <p:nvPr/>
        </p:nvSpPr>
        <p:spPr>
          <a:xfrm>
            <a:off x="6515508" y="3331448"/>
            <a:ext cx="639899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4/200804050094.jpg" id="3063" name="Shape 30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4792" y="3223091"/>
            <a:ext cx="668400" cy="67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4" name="Shape 3064"/>
          <p:cNvSpPr/>
          <p:nvPr/>
        </p:nvSpPr>
        <p:spPr>
          <a:xfrm>
            <a:off x="5143896" y="3085223"/>
            <a:ext cx="257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LV.1  쌍사자 장식 팔지          </a:t>
            </a:r>
            <a:r>
              <a:rPr b="1" lang="en-US" sz="10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(동양 유물)</a:t>
            </a:r>
          </a:p>
        </p:txBody>
      </p:sp>
      <p:cxnSp>
        <p:nvCxnSpPr>
          <p:cNvPr id="3065" name="Shape 3065"/>
          <p:cNvCxnSpPr/>
          <p:nvPr/>
        </p:nvCxnSpPr>
        <p:spPr>
          <a:xfrm>
            <a:off x="5218985" y="3331439"/>
            <a:ext cx="248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066" name="Shape 3066"/>
          <p:cNvSpPr/>
          <p:nvPr/>
        </p:nvSpPr>
        <p:spPr>
          <a:xfrm>
            <a:off x="4383187" y="903671"/>
            <a:ext cx="189000" cy="198000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7" name="Shape 3067"/>
          <p:cNvSpPr/>
          <p:nvPr/>
        </p:nvSpPr>
        <p:spPr>
          <a:xfrm flipH="1">
            <a:off x="7596965" y="896953"/>
            <a:ext cx="189000" cy="198000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8" name="Shape 3068"/>
          <p:cNvSpPr/>
          <p:nvPr/>
        </p:nvSpPr>
        <p:spPr>
          <a:xfrm flipH="1" rot="10800000">
            <a:off x="4388762" y="1864230"/>
            <a:ext cx="189000" cy="198000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9" name="Shape 3069"/>
          <p:cNvSpPr/>
          <p:nvPr/>
        </p:nvSpPr>
        <p:spPr>
          <a:xfrm rot="10800000">
            <a:off x="7602540" y="1866841"/>
            <a:ext cx="189000" cy="198000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4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5" name="Shape 3075"/>
          <p:cNvGrpSpPr/>
          <p:nvPr/>
        </p:nvGrpSpPr>
        <p:grpSpPr>
          <a:xfrm>
            <a:off x="4348028" y="467544"/>
            <a:ext cx="3486300" cy="6014100"/>
            <a:chOff x="4885910" y="359966"/>
            <a:chExt cx="3486300" cy="6014100"/>
          </a:xfrm>
        </p:grpSpPr>
        <p:sp>
          <p:nvSpPr>
            <p:cNvPr id="3076" name="Shape 3076"/>
            <p:cNvSpPr/>
            <p:nvPr/>
          </p:nvSpPr>
          <p:spPr>
            <a:xfrm>
              <a:off x="4895989" y="359966"/>
              <a:ext cx="3461100" cy="6014100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77" name="Shape 30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19330" y="369613"/>
              <a:ext cx="3435899" cy="497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8" name="Shape 3078"/>
            <p:cNvSpPr/>
            <p:nvPr/>
          </p:nvSpPr>
          <p:spPr>
            <a:xfrm>
              <a:off x="4903748" y="578470"/>
              <a:ext cx="3451499" cy="4896600"/>
            </a:xfrm>
            <a:prstGeom prst="roundRect">
              <a:avLst>
                <a:gd fmla="val 1694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Shape 3079"/>
            <p:cNvSpPr/>
            <p:nvPr/>
          </p:nvSpPr>
          <p:spPr>
            <a:xfrm>
              <a:off x="4919330" y="578472"/>
              <a:ext cx="3443099" cy="51933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Shape 3080"/>
            <p:cNvSpPr/>
            <p:nvPr/>
          </p:nvSpPr>
          <p:spPr>
            <a:xfrm>
              <a:off x="4909712" y="376807"/>
              <a:ext cx="3432599" cy="33809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 도감</a:t>
              </a:r>
            </a:p>
          </p:txBody>
        </p:sp>
        <p:pic>
          <p:nvPicPr>
            <p:cNvPr id="3081" name="Shape 30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85910" y="5715475"/>
              <a:ext cx="3486300" cy="64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2" name="Shape 3082"/>
            <p:cNvSpPr/>
            <p:nvPr/>
          </p:nvSpPr>
          <p:spPr>
            <a:xfrm>
              <a:off x="5610144" y="5300021"/>
              <a:ext cx="2699399" cy="914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83" name="Shape 3083"/>
            <p:cNvCxnSpPr/>
            <p:nvPr/>
          </p:nvCxnSpPr>
          <p:spPr>
            <a:xfrm>
              <a:off x="4895989" y="5703105"/>
              <a:ext cx="3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3084" name="Shape 3084"/>
            <p:cNvSpPr/>
            <p:nvPr/>
          </p:nvSpPr>
          <p:spPr>
            <a:xfrm>
              <a:off x="5695401" y="5771664"/>
              <a:ext cx="2489399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각 유물 최초 획득 시 </a:t>
              </a:r>
              <a:r>
                <a:rPr b="1" lang="en-US" sz="10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100 크라운</a:t>
              </a: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보상을 받을 수 있습니다</a:t>
              </a:r>
            </a:p>
          </p:txBody>
        </p:sp>
      </p:grpSp>
      <p:sp>
        <p:nvSpPr>
          <p:cNvPr id="3085" name="Shape 3085"/>
          <p:cNvSpPr txBox="1"/>
          <p:nvPr/>
        </p:nvSpPr>
        <p:spPr>
          <a:xfrm>
            <a:off x="584420" y="667910"/>
            <a:ext cx="3325200" cy="2862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도감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도감에 획득 한 유물은 활성 화 처리 하도록 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도감에서 획득하지 못한 유물은 비활성화 처리 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유물을 선택 시 유물 최대 레벨 유물의 수치를 확인 할 수 있습니다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최초 달성한 유물의 경우 “ NEW “ 아이콘이 표시 되어지며, 클릭 시 보상을 획득 할 수 있습니다.</a:t>
            </a:r>
          </a:p>
        </p:txBody>
      </p:sp>
      <p:sp>
        <p:nvSpPr>
          <p:cNvPr id="3086" name="Shape 3086"/>
          <p:cNvSpPr/>
          <p:nvPr/>
        </p:nvSpPr>
        <p:spPr>
          <a:xfrm>
            <a:off x="215538" y="142595"/>
            <a:ext cx="118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도감</a:t>
            </a:r>
          </a:p>
        </p:txBody>
      </p:sp>
      <p:sp>
        <p:nvSpPr>
          <p:cNvPr id="3087" name="Shape 3087"/>
          <p:cNvSpPr/>
          <p:nvPr/>
        </p:nvSpPr>
        <p:spPr>
          <a:xfrm>
            <a:off x="8349999" y="1373678"/>
            <a:ext cx="2644800" cy="478499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유물을 획득 하지 못하여 비활성화 상태</a:t>
            </a:r>
          </a:p>
        </p:txBody>
      </p:sp>
      <p:sp>
        <p:nvSpPr>
          <p:cNvPr id="3088" name="Shape 3088"/>
          <p:cNvSpPr/>
          <p:nvPr/>
        </p:nvSpPr>
        <p:spPr>
          <a:xfrm>
            <a:off x="8246725" y="4644571"/>
            <a:ext cx="2644800" cy="3954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유물을 획득 하여 활성화 되어진 상태</a:t>
            </a:r>
          </a:p>
        </p:txBody>
      </p:sp>
      <p:sp>
        <p:nvSpPr>
          <p:cNvPr id="3089" name="Shape 3089"/>
          <p:cNvSpPr/>
          <p:nvPr/>
        </p:nvSpPr>
        <p:spPr>
          <a:xfrm>
            <a:off x="1310742" y="4926028"/>
            <a:ext cx="2644800" cy="700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아이콘 유물을 선택 시 크라운을 획득 할 수 있습니다.</a:t>
            </a:r>
          </a:p>
        </p:txBody>
      </p:sp>
      <p:sp>
        <p:nvSpPr>
          <p:cNvPr id="3090" name="Shape 3090"/>
          <p:cNvSpPr/>
          <p:nvPr/>
        </p:nvSpPr>
        <p:spPr>
          <a:xfrm>
            <a:off x="4365866" y="788575"/>
            <a:ext cx="3458700" cy="49881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1" name="Shape 3091"/>
          <p:cNvGrpSpPr/>
          <p:nvPr/>
        </p:nvGrpSpPr>
        <p:grpSpPr>
          <a:xfrm>
            <a:off x="4278423" y="1131591"/>
            <a:ext cx="4005055" cy="4225078"/>
            <a:chOff x="4278423" y="1131591"/>
            <a:chExt cx="4005055" cy="4225078"/>
          </a:xfrm>
        </p:grpSpPr>
        <p:sp>
          <p:nvSpPr>
            <p:cNvPr id="3092" name="Shape 3092"/>
            <p:cNvSpPr/>
            <p:nvPr/>
          </p:nvSpPr>
          <p:spPr>
            <a:xfrm>
              <a:off x="4595042" y="2096384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Shape 3093"/>
            <p:cNvSpPr/>
            <p:nvPr/>
          </p:nvSpPr>
          <p:spPr>
            <a:xfrm>
              <a:off x="4586746" y="2164784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ttearth.com/world/asia/korea/seoul/img/national_museum/national_museum33.jpg" id="3094" name="Shape 30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78423" y="1131591"/>
              <a:ext cx="1962000" cy="143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5" name="Shape 3095"/>
            <p:cNvSpPr/>
            <p:nvPr/>
          </p:nvSpPr>
          <p:spPr>
            <a:xfrm>
              <a:off x="6103162" y="1644901"/>
              <a:ext cx="1270199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Shape 3096"/>
            <p:cNvSpPr/>
            <p:nvPr/>
          </p:nvSpPr>
          <p:spPr>
            <a:xfrm>
              <a:off x="6094867" y="1713301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donga.com/photo/news/200807/200807180127_4.jpg" id="3097" name="Shape 309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13501" y="1131767"/>
              <a:ext cx="1115700" cy="93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8" name="Shape 3098"/>
            <p:cNvSpPr/>
            <p:nvPr/>
          </p:nvSpPr>
          <p:spPr>
            <a:xfrm>
              <a:off x="5686707" y="2987843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Shape 3099"/>
            <p:cNvSpPr/>
            <p:nvPr/>
          </p:nvSpPr>
          <p:spPr>
            <a:xfrm>
              <a:off x="5678412" y="3056243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boomup.chosun.com/site/data/img_dir/2008/10/06/2008100601373_0.jpg" id="3100" name="Shape 3100"/>
            <p:cNvPicPr preferRelativeResize="0"/>
            <p:nvPr/>
          </p:nvPicPr>
          <p:blipFill rotWithShape="1">
            <a:blip r:embed="rId7">
              <a:alphaModFix/>
            </a:blip>
            <a:srcRect b="0" l="44351" r="0" t="0"/>
            <a:stretch/>
          </p:blipFill>
          <p:spPr>
            <a:xfrm>
              <a:off x="5812876" y="2157048"/>
              <a:ext cx="974700" cy="1255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1" name="Shape 3101"/>
            <p:cNvSpPr/>
            <p:nvPr/>
          </p:nvSpPr>
          <p:spPr>
            <a:xfrm>
              <a:off x="7013278" y="3681787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Shape 3102"/>
            <p:cNvSpPr/>
            <p:nvPr/>
          </p:nvSpPr>
          <p:spPr>
            <a:xfrm>
              <a:off x="7004982" y="3750187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donga.com/photo/news/200804/200804050094.jpg" id="3103" name="Shape 3103"/>
            <p:cNvPicPr preferRelativeResize="0"/>
            <p:nvPr/>
          </p:nvPicPr>
          <p:blipFill rotWithShape="1">
            <a:blip r:embed="rId8">
              <a:alphaModFix/>
            </a:blip>
            <a:srcRect b="0" l="0" r="26177" t="0"/>
            <a:stretch/>
          </p:blipFill>
          <p:spPr>
            <a:xfrm>
              <a:off x="7041590" y="2933594"/>
              <a:ext cx="794700" cy="108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4" name="Shape 3104"/>
            <p:cNvSpPr/>
            <p:nvPr/>
          </p:nvSpPr>
          <p:spPr>
            <a:xfrm>
              <a:off x="4469594" y="3579844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Shape 3105"/>
            <p:cNvSpPr/>
            <p:nvPr/>
          </p:nvSpPr>
          <p:spPr>
            <a:xfrm>
              <a:off x="4461300" y="3648244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donga.com/docs/magazine/shin/2008/05/06/200805060500002/image/200805060500002_5.jpg" id="3106" name="Shape 3106"/>
            <p:cNvPicPr preferRelativeResize="0"/>
            <p:nvPr/>
          </p:nvPicPr>
          <p:blipFill rotWithShape="1">
            <a:blip r:embed="rId9">
              <a:alphaModFix/>
            </a:blip>
            <a:srcRect b="0" l="0" r="45483" t="0"/>
            <a:stretch/>
          </p:blipFill>
          <p:spPr>
            <a:xfrm>
              <a:off x="4608107" y="2858461"/>
              <a:ext cx="1050900" cy="106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7" name="Shape 3107"/>
            <p:cNvSpPr/>
            <p:nvPr/>
          </p:nvSpPr>
          <p:spPr>
            <a:xfrm>
              <a:off x="4574246" y="4877269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Shape 3108"/>
            <p:cNvSpPr/>
            <p:nvPr/>
          </p:nvSpPr>
          <p:spPr>
            <a:xfrm>
              <a:off x="4565951" y="4945669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Shape 3109"/>
            <p:cNvSpPr/>
            <p:nvPr/>
          </p:nvSpPr>
          <p:spPr>
            <a:xfrm>
              <a:off x="6132951" y="4598851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Shape 3110"/>
            <p:cNvSpPr/>
            <p:nvPr/>
          </p:nvSpPr>
          <p:spPr>
            <a:xfrm>
              <a:off x="6124657" y="4667251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ojsfile.ohmynews.com/STD_IMG_FILE/2008/1023/IE000975152_STD.JPG" id="3111" name="Shape 3111"/>
            <p:cNvPicPr preferRelativeResize="0"/>
            <p:nvPr/>
          </p:nvPicPr>
          <p:blipFill rotWithShape="1">
            <a:blip r:embed="rId10">
              <a:alphaModFix/>
            </a:blip>
            <a:srcRect b="0" l="73871" r="0" t="0"/>
            <a:stretch/>
          </p:blipFill>
          <p:spPr>
            <a:xfrm>
              <a:off x="4899128" y="4202523"/>
              <a:ext cx="595200" cy="104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www.korea.kr/newsWeb/resources/attaches/2012.11/27/%EB%8F%84%EC%9E%90%EA%B8%B0.jpg" id="3112" name="Shape 3112"/>
            <p:cNvPicPr preferRelativeResize="0"/>
            <p:nvPr/>
          </p:nvPicPr>
          <p:blipFill rotWithShape="1">
            <a:blip r:embed="rId11">
              <a:alphaModFix/>
            </a:blip>
            <a:srcRect b="14121" l="0" r="47229" t="2711"/>
            <a:stretch/>
          </p:blipFill>
          <p:spPr>
            <a:xfrm>
              <a:off x="6283214" y="3892989"/>
              <a:ext cx="886800" cy="1077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13" name="Shape 3113"/>
            <p:cNvGrpSpPr/>
            <p:nvPr/>
          </p:nvGrpSpPr>
          <p:grpSpPr>
            <a:xfrm>
              <a:off x="5477614" y="4979548"/>
              <a:ext cx="308100" cy="276900"/>
              <a:chOff x="2787152" y="3834201"/>
              <a:chExt cx="308100" cy="276900"/>
            </a:xfrm>
          </p:grpSpPr>
          <p:sp>
            <p:nvSpPr>
              <p:cNvPr id="3114" name="Shape 3114"/>
              <p:cNvSpPr/>
              <p:nvPr/>
            </p:nvSpPr>
            <p:spPr>
              <a:xfrm>
                <a:off x="2822430" y="3863730"/>
                <a:ext cx="221700" cy="218100"/>
              </a:xfrm>
              <a:prstGeom prst="ellipse">
                <a:avLst/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12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5" name="Shape 3115"/>
              <p:cNvSpPr/>
              <p:nvPr/>
            </p:nvSpPr>
            <p:spPr>
              <a:xfrm>
                <a:off x="2787152" y="3834201"/>
                <a:ext cx="308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</a:p>
            </p:txBody>
          </p:sp>
        </p:grpSp>
        <p:grpSp>
          <p:nvGrpSpPr>
            <p:cNvPr id="3116" name="Shape 3116"/>
            <p:cNvGrpSpPr/>
            <p:nvPr/>
          </p:nvGrpSpPr>
          <p:grpSpPr>
            <a:xfrm>
              <a:off x="6682783" y="3051531"/>
              <a:ext cx="308100" cy="276900"/>
              <a:chOff x="2787152" y="3834201"/>
              <a:chExt cx="308100" cy="276900"/>
            </a:xfrm>
          </p:grpSpPr>
          <p:sp>
            <p:nvSpPr>
              <p:cNvPr id="3117" name="Shape 3117"/>
              <p:cNvSpPr/>
              <p:nvPr/>
            </p:nvSpPr>
            <p:spPr>
              <a:xfrm>
                <a:off x="2822430" y="3863730"/>
                <a:ext cx="221700" cy="218100"/>
              </a:xfrm>
              <a:prstGeom prst="ellipse">
                <a:avLst/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12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8" name="Shape 3118"/>
              <p:cNvSpPr/>
              <p:nvPr/>
            </p:nvSpPr>
            <p:spPr>
              <a:xfrm>
                <a:off x="2787152" y="3834201"/>
                <a:ext cx="308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</a:p>
            </p:txBody>
          </p:sp>
        </p:grpSp>
      </p:grpSp>
      <p:sp>
        <p:nvSpPr>
          <p:cNvPr id="3119" name="Shape 3119"/>
          <p:cNvSpPr/>
          <p:nvPr/>
        </p:nvSpPr>
        <p:spPr>
          <a:xfrm>
            <a:off x="7836986" y="2998284"/>
            <a:ext cx="806700" cy="150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0" name="Shape 3120"/>
          <p:cNvSpPr/>
          <p:nvPr/>
        </p:nvSpPr>
        <p:spPr>
          <a:xfrm>
            <a:off x="7523775" y="4741694"/>
            <a:ext cx="6597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1" name="Shape 3121"/>
          <p:cNvSpPr/>
          <p:nvPr/>
        </p:nvSpPr>
        <p:spPr>
          <a:xfrm>
            <a:off x="7409600" y="1483024"/>
            <a:ext cx="8781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2" name="Shape 3122"/>
          <p:cNvSpPr/>
          <p:nvPr/>
        </p:nvSpPr>
        <p:spPr>
          <a:xfrm>
            <a:off x="4005882" y="5150571"/>
            <a:ext cx="878100" cy="223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/>
        </p:nvSpPr>
        <p:spPr>
          <a:xfrm>
            <a:off x="1013629" y="667910"/>
            <a:ext cx="10667400" cy="5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 기능 제한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 건물은 마을 회관 n 레벨 부터 건설 할 수 있는 건물 입니다.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유물을 복원 하고 있는 상태에서는 건물 업그레이드를 할 수 없습니다.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건물을 업그레이드 하고 있는 상태에서는 유물을 복원 할 수 없습니다.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소 대기 상태 액션 버튼 기능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유물 복원소 대기 상태는 유물을 복원 및 건물 업그레이드를 하지 않은 상태 입니다.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유물복원 : 건물을 선택 하고 유물 복원 액션 버튼을 통해서 유물 복원 리스트 화면으로 이동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보관함 : 건물을 선택 하고 보관함 액션 버튼을 통해서 자신이 보유한 유물 조각 및 유물 완성품을 확인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 : 건물을 선택 하고 상세정보 액션 버튼을 통해서 유물 복원소 건물의 레벨 마다 상승 하는 수치 정보를 확인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: 건물을 선택 하고 업그레이드 액션 버튼을 통해서 업그레이드 화면으로 이동 합니다. 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소 건물 업그레이드 상태 액션 버튼 기능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유물 복원소 건물 업그레이드 상태는 건물을 업그레이드 하고 있는 상태 입니다.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보관함 : 건물을 선택 하고 보관함 액션 버튼을 통해서 자신이 보유한 유물 조각 및 유물 완성품을 확인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 : 건물을 선택 하고 상세정보 액션 버튼을 통해서 유물 복원소 건물의 레벨 마다 상승 하는 수치 정보를 확인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 : “크라운” 을 사용 하여 즉시 가속을 진행 할 수 있습니다.(남은 시간 만큼에 대한 크라운 비용)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가속 : 가속 아이템을 사용 하여 건물 시간을 감소 시킬 수 있습니다.(가속 아이템을 사용 하여 시간을 감소) 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215538" y="142595"/>
            <a:ext cx="14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8" name="Shape 3128"/>
          <p:cNvGrpSpPr/>
          <p:nvPr/>
        </p:nvGrpSpPr>
        <p:grpSpPr>
          <a:xfrm>
            <a:off x="4348028" y="467544"/>
            <a:ext cx="3486300" cy="6014100"/>
            <a:chOff x="4885910" y="359966"/>
            <a:chExt cx="3486300" cy="6014100"/>
          </a:xfrm>
        </p:grpSpPr>
        <p:sp>
          <p:nvSpPr>
            <p:cNvPr id="3129" name="Shape 3129"/>
            <p:cNvSpPr/>
            <p:nvPr/>
          </p:nvSpPr>
          <p:spPr>
            <a:xfrm>
              <a:off x="4895989" y="359966"/>
              <a:ext cx="3461100" cy="6014100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30" name="Shape 31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19330" y="369613"/>
              <a:ext cx="3435899" cy="497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1" name="Shape 3131"/>
            <p:cNvSpPr/>
            <p:nvPr/>
          </p:nvSpPr>
          <p:spPr>
            <a:xfrm>
              <a:off x="4903748" y="578470"/>
              <a:ext cx="3451499" cy="4896600"/>
            </a:xfrm>
            <a:prstGeom prst="roundRect">
              <a:avLst>
                <a:gd fmla="val 1694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Shape 3132"/>
            <p:cNvSpPr/>
            <p:nvPr/>
          </p:nvSpPr>
          <p:spPr>
            <a:xfrm>
              <a:off x="4919330" y="578472"/>
              <a:ext cx="3443099" cy="51933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Shape 3133"/>
            <p:cNvSpPr/>
            <p:nvPr/>
          </p:nvSpPr>
          <p:spPr>
            <a:xfrm>
              <a:off x="4909712" y="376807"/>
              <a:ext cx="3432599" cy="33809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 도감</a:t>
              </a:r>
            </a:p>
          </p:txBody>
        </p:sp>
        <p:pic>
          <p:nvPicPr>
            <p:cNvPr id="3134" name="Shape 31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85910" y="5715475"/>
              <a:ext cx="3486300" cy="64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5" name="Shape 3135"/>
            <p:cNvSpPr/>
            <p:nvPr/>
          </p:nvSpPr>
          <p:spPr>
            <a:xfrm>
              <a:off x="5610144" y="5300021"/>
              <a:ext cx="2699399" cy="914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36" name="Shape 3136"/>
            <p:cNvCxnSpPr/>
            <p:nvPr/>
          </p:nvCxnSpPr>
          <p:spPr>
            <a:xfrm>
              <a:off x="4895989" y="5703105"/>
              <a:ext cx="3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3137" name="Shape 3137"/>
            <p:cNvSpPr/>
            <p:nvPr/>
          </p:nvSpPr>
          <p:spPr>
            <a:xfrm>
              <a:off x="5695401" y="5771664"/>
              <a:ext cx="2489399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각 유물 최초 획득 시 </a:t>
              </a:r>
              <a:r>
                <a:rPr b="1" lang="en-US" sz="10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100 크라운</a:t>
              </a: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보상을 받을 수 있습니다</a:t>
              </a:r>
            </a:p>
          </p:txBody>
        </p:sp>
      </p:grpSp>
      <p:sp>
        <p:nvSpPr>
          <p:cNvPr id="3138" name="Shape 3138"/>
          <p:cNvSpPr txBox="1"/>
          <p:nvPr/>
        </p:nvSpPr>
        <p:spPr>
          <a:xfrm>
            <a:off x="584420" y="667910"/>
            <a:ext cx="33252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도감 최초 획득 보상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도감에서 NEW 버튼이 있는 유물을 선택 하여 보상을 획득 할 수 있습니다 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버튼 클릭 시 크라운 획득 연출이 나오게 되어지고 크라운을 획득 하게 되어집니다.</a:t>
            </a:r>
          </a:p>
        </p:txBody>
      </p:sp>
      <p:sp>
        <p:nvSpPr>
          <p:cNvPr id="3139" name="Shape 3139"/>
          <p:cNvSpPr/>
          <p:nvPr/>
        </p:nvSpPr>
        <p:spPr>
          <a:xfrm>
            <a:off x="215538" y="142595"/>
            <a:ext cx="118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도감</a:t>
            </a:r>
          </a:p>
        </p:txBody>
      </p:sp>
      <p:sp>
        <p:nvSpPr>
          <p:cNvPr id="3140" name="Shape 3140"/>
          <p:cNvSpPr/>
          <p:nvPr/>
        </p:nvSpPr>
        <p:spPr>
          <a:xfrm>
            <a:off x="4365866" y="788575"/>
            <a:ext cx="3458700" cy="49881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1" name="Shape 3141"/>
          <p:cNvGrpSpPr/>
          <p:nvPr/>
        </p:nvGrpSpPr>
        <p:grpSpPr>
          <a:xfrm>
            <a:off x="4278423" y="1131591"/>
            <a:ext cx="4005055" cy="4225078"/>
            <a:chOff x="4278423" y="1131591"/>
            <a:chExt cx="4005055" cy="4225078"/>
          </a:xfrm>
        </p:grpSpPr>
        <p:sp>
          <p:nvSpPr>
            <p:cNvPr id="3142" name="Shape 3142"/>
            <p:cNvSpPr/>
            <p:nvPr/>
          </p:nvSpPr>
          <p:spPr>
            <a:xfrm>
              <a:off x="4595042" y="2096384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Shape 3143"/>
            <p:cNvSpPr/>
            <p:nvPr/>
          </p:nvSpPr>
          <p:spPr>
            <a:xfrm>
              <a:off x="4586746" y="2164784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ttearth.com/world/asia/korea/seoul/img/national_museum/national_museum33.jpg" id="3144" name="Shape 31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78423" y="1131591"/>
              <a:ext cx="1962000" cy="143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5" name="Shape 3145"/>
            <p:cNvSpPr/>
            <p:nvPr/>
          </p:nvSpPr>
          <p:spPr>
            <a:xfrm>
              <a:off x="6103162" y="1644901"/>
              <a:ext cx="1270199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Shape 3146"/>
            <p:cNvSpPr/>
            <p:nvPr/>
          </p:nvSpPr>
          <p:spPr>
            <a:xfrm>
              <a:off x="6094867" y="1713301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donga.com/photo/news/200807/200807180127_4.jpg" id="3147" name="Shape 31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13501" y="1131767"/>
              <a:ext cx="1115700" cy="93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8" name="Shape 3148"/>
            <p:cNvSpPr/>
            <p:nvPr/>
          </p:nvSpPr>
          <p:spPr>
            <a:xfrm>
              <a:off x="5686707" y="2987843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Shape 3149"/>
            <p:cNvSpPr/>
            <p:nvPr/>
          </p:nvSpPr>
          <p:spPr>
            <a:xfrm>
              <a:off x="5678412" y="3056243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boomup.chosun.com/site/data/img_dir/2008/10/06/2008100601373_0.jpg" id="3150" name="Shape 3150"/>
            <p:cNvPicPr preferRelativeResize="0"/>
            <p:nvPr/>
          </p:nvPicPr>
          <p:blipFill rotWithShape="1">
            <a:blip r:embed="rId7">
              <a:alphaModFix/>
            </a:blip>
            <a:srcRect b="0" l="44351" r="0" t="0"/>
            <a:stretch/>
          </p:blipFill>
          <p:spPr>
            <a:xfrm>
              <a:off x="5812876" y="2157048"/>
              <a:ext cx="974700" cy="1255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1" name="Shape 3151"/>
            <p:cNvSpPr/>
            <p:nvPr/>
          </p:nvSpPr>
          <p:spPr>
            <a:xfrm>
              <a:off x="7013278" y="3681787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Shape 3152"/>
            <p:cNvSpPr/>
            <p:nvPr/>
          </p:nvSpPr>
          <p:spPr>
            <a:xfrm>
              <a:off x="7004982" y="3750187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donga.com/photo/news/200804/200804050094.jpg" id="3153" name="Shape 3153"/>
            <p:cNvPicPr preferRelativeResize="0"/>
            <p:nvPr/>
          </p:nvPicPr>
          <p:blipFill rotWithShape="1">
            <a:blip r:embed="rId8">
              <a:alphaModFix/>
            </a:blip>
            <a:srcRect b="0" l="0" r="26177" t="0"/>
            <a:stretch/>
          </p:blipFill>
          <p:spPr>
            <a:xfrm>
              <a:off x="7041590" y="2933594"/>
              <a:ext cx="794700" cy="108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4" name="Shape 3154"/>
            <p:cNvSpPr/>
            <p:nvPr/>
          </p:nvSpPr>
          <p:spPr>
            <a:xfrm>
              <a:off x="4469594" y="3579844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Shape 3155"/>
            <p:cNvSpPr/>
            <p:nvPr/>
          </p:nvSpPr>
          <p:spPr>
            <a:xfrm>
              <a:off x="4461300" y="3648244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donga.com/docs/magazine/shin/2008/05/06/200805060500002/image/200805060500002_5.jpg" id="3156" name="Shape 3156"/>
            <p:cNvPicPr preferRelativeResize="0"/>
            <p:nvPr/>
          </p:nvPicPr>
          <p:blipFill rotWithShape="1">
            <a:blip r:embed="rId9">
              <a:alphaModFix/>
            </a:blip>
            <a:srcRect b="0" l="0" r="45483" t="0"/>
            <a:stretch/>
          </p:blipFill>
          <p:spPr>
            <a:xfrm>
              <a:off x="4608107" y="2858461"/>
              <a:ext cx="1050900" cy="106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7" name="Shape 3157"/>
            <p:cNvSpPr/>
            <p:nvPr/>
          </p:nvSpPr>
          <p:spPr>
            <a:xfrm>
              <a:off x="4574246" y="4877269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Shape 3158"/>
            <p:cNvSpPr/>
            <p:nvPr/>
          </p:nvSpPr>
          <p:spPr>
            <a:xfrm>
              <a:off x="4565951" y="4945669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Shape 3159"/>
            <p:cNvSpPr/>
            <p:nvPr/>
          </p:nvSpPr>
          <p:spPr>
            <a:xfrm>
              <a:off x="6132951" y="4598851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Shape 3160"/>
            <p:cNvSpPr/>
            <p:nvPr/>
          </p:nvSpPr>
          <p:spPr>
            <a:xfrm>
              <a:off x="6124657" y="4667251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ojsfile.ohmynews.com/STD_IMG_FILE/2008/1023/IE000975152_STD.JPG" id="3161" name="Shape 3161"/>
            <p:cNvPicPr preferRelativeResize="0"/>
            <p:nvPr/>
          </p:nvPicPr>
          <p:blipFill rotWithShape="1">
            <a:blip r:embed="rId10">
              <a:alphaModFix/>
            </a:blip>
            <a:srcRect b="0" l="73871" r="0" t="0"/>
            <a:stretch/>
          </p:blipFill>
          <p:spPr>
            <a:xfrm>
              <a:off x="4899128" y="4202523"/>
              <a:ext cx="595200" cy="104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www.korea.kr/newsWeb/resources/attaches/2012.11/27/%EB%8F%84%EC%9E%90%EA%B8%B0.jpg" id="3162" name="Shape 3162"/>
            <p:cNvPicPr preferRelativeResize="0"/>
            <p:nvPr/>
          </p:nvPicPr>
          <p:blipFill rotWithShape="1">
            <a:blip r:embed="rId11">
              <a:alphaModFix/>
            </a:blip>
            <a:srcRect b="14121" l="0" r="47229" t="2711"/>
            <a:stretch/>
          </p:blipFill>
          <p:spPr>
            <a:xfrm>
              <a:off x="6283214" y="3892989"/>
              <a:ext cx="886800" cy="1077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63" name="Shape 3163"/>
            <p:cNvGrpSpPr/>
            <p:nvPr/>
          </p:nvGrpSpPr>
          <p:grpSpPr>
            <a:xfrm>
              <a:off x="5477614" y="4979548"/>
              <a:ext cx="308100" cy="276900"/>
              <a:chOff x="2787152" y="3834201"/>
              <a:chExt cx="308100" cy="276900"/>
            </a:xfrm>
          </p:grpSpPr>
          <p:sp>
            <p:nvSpPr>
              <p:cNvPr id="3164" name="Shape 3164"/>
              <p:cNvSpPr/>
              <p:nvPr/>
            </p:nvSpPr>
            <p:spPr>
              <a:xfrm>
                <a:off x="2822430" y="3863730"/>
                <a:ext cx="221700" cy="218100"/>
              </a:xfrm>
              <a:prstGeom prst="ellipse">
                <a:avLst/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12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5" name="Shape 3165"/>
              <p:cNvSpPr/>
              <p:nvPr/>
            </p:nvSpPr>
            <p:spPr>
              <a:xfrm>
                <a:off x="2787152" y="3834201"/>
                <a:ext cx="308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</a:p>
            </p:txBody>
          </p:sp>
        </p:grpSp>
        <p:grpSp>
          <p:nvGrpSpPr>
            <p:cNvPr id="3166" name="Shape 3166"/>
            <p:cNvGrpSpPr/>
            <p:nvPr/>
          </p:nvGrpSpPr>
          <p:grpSpPr>
            <a:xfrm>
              <a:off x="6682783" y="3051531"/>
              <a:ext cx="308100" cy="276900"/>
              <a:chOff x="2787152" y="3834201"/>
              <a:chExt cx="308100" cy="276900"/>
            </a:xfrm>
          </p:grpSpPr>
          <p:sp>
            <p:nvSpPr>
              <p:cNvPr id="3167" name="Shape 3167"/>
              <p:cNvSpPr/>
              <p:nvPr/>
            </p:nvSpPr>
            <p:spPr>
              <a:xfrm>
                <a:off x="2822430" y="3863730"/>
                <a:ext cx="221700" cy="218100"/>
              </a:xfrm>
              <a:prstGeom prst="ellipse">
                <a:avLst/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12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8" name="Shape 3168"/>
              <p:cNvSpPr/>
              <p:nvPr/>
            </p:nvSpPr>
            <p:spPr>
              <a:xfrm>
                <a:off x="2787152" y="3834201"/>
                <a:ext cx="308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</a:p>
            </p:txBody>
          </p:sp>
        </p:grpSp>
      </p:grpSp>
      <p:sp>
        <p:nvSpPr>
          <p:cNvPr id="3169" name="Shape 3169"/>
          <p:cNvSpPr/>
          <p:nvPr/>
        </p:nvSpPr>
        <p:spPr>
          <a:xfrm>
            <a:off x="7836986" y="2998284"/>
            <a:ext cx="806700" cy="150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0" name="Shape 3170"/>
          <p:cNvSpPr/>
          <p:nvPr/>
        </p:nvSpPr>
        <p:spPr>
          <a:xfrm>
            <a:off x="6990721" y="3092281"/>
            <a:ext cx="1168800" cy="223199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1" name="Shape 3171"/>
          <p:cNvSpPr/>
          <p:nvPr/>
        </p:nvSpPr>
        <p:spPr>
          <a:xfrm>
            <a:off x="8200356" y="2976058"/>
            <a:ext cx="2644800" cy="478500"/>
          </a:xfrm>
          <a:prstGeom prst="roundRect">
            <a:avLst>
              <a:gd fmla="val 4638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버튼을 클릭 시 보상을 바로 획득 할 수 있습니다(획득 연출 만 나오게 되어짐)</a:t>
            </a:r>
          </a:p>
        </p:txBody>
      </p:sp>
      <p:sp>
        <p:nvSpPr>
          <p:cNvPr id="3172" name="Shape 3172"/>
          <p:cNvSpPr/>
          <p:nvPr/>
        </p:nvSpPr>
        <p:spPr>
          <a:xfrm>
            <a:off x="5611871" y="2714860"/>
            <a:ext cx="1503300" cy="495900"/>
          </a:xfrm>
          <a:prstGeom prst="roundRect">
            <a:avLst>
              <a:gd fmla="val 0" name="adj"/>
            </a:avLst>
          </a:prstGeom>
          <a:solidFill>
            <a:schemeClr val="dk1">
              <a:alpha val="5569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3" name="Shape 3173"/>
          <p:cNvSpPr/>
          <p:nvPr/>
        </p:nvSpPr>
        <p:spPr>
          <a:xfrm>
            <a:off x="6031100" y="2822642"/>
            <a:ext cx="955200" cy="284100"/>
          </a:xfrm>
          <a:prstGeom prst="roundRect">
            <a:avLst>
              <a:gd fmla="val 16667" name="adj"/>
            </a:avLst>
          </a:prstGeom>
          <a:solidFill>
            <a:srgbClr val="BFBFBF">
              <a:alpha val="7765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pic>
        <p:nvPicPr>
          <p:cNvPr id="3174" name="Shape 317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587664" y="2416702"/>
            <a:ext cx="716400" cy="7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9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Shape 3180"/>
          <p:cNvSpPr txBox="1"/>
          <p:nvPr/>
        </p:nvSpPr>
        <p:spPr>
          <a:xfrm>
            <a:off x="584420" y="667910"/>
            <a:ext cx="33252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도감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도감에 있는 유물을 선택 시 유물에 대한 정보가 나오게 되어집니다.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유물에 대한 최대 등급 / 최대 레벨의 정보를 확인 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설명을 넣어 주도록 합니다.</a:t>
            </a:r>
          </a:p>
        </p:txBody>
      </p:sp>
      <p:sp>
        <p:nvSpPr>
          <p:cNvPr id="3181" name="Shape 3181"/>
          <p:cNvSpPr/>
          <p:nvPr/>
        </p:nvSpPr>
        <p:spPr>
          <a:xfrm>
            <a:off x="215538" y="142595"/>
            <a:ext cx="118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도감</a:t>
            </a:r>
          </a:p>
        </p:txBody>
      </p:sp>
      <p:grpSp>
        <p:nvGrpSpPr>
          <p:cNvPr id="3182" name="Shape 3182"/>
          <p:cNvGrpSpPr/>
          <p:nvPr/>
        </p:nvGrpSpPr>
        <p:grpSpPr>
          <a:xfrm>
            <a:off x="4348028" y="467544"/>
            <a:ext cx="3486300" cy="6014100"/>
            <a:chOff x="4885910" y="359966"/>
            <a:chExt cx="3486300" cy="6014100"/>
          </a:xfrm>
        </p:grpSpPr>
        <p:sp>
          <p:nvSpPr>
            <p:cNvPr id="3183" name="Shape 3183"/>
            <p:cNvSpPr/>
            <p:nvPr/>
          </p:nvSpPr>
          <p:spPr>
            <a:xfrm>
              <a:off x="4895989" y="359966"/>
              <a:ext cx="3461100" cy="6014100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84" name="Shape 31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19330" y="369613"/>
              <a:ext cx="3435899" cy="497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5" name="Shape 3185"/>
            <p:cNvSpPr/>
            <p:nvPr/>
          </p:nvSpPr>
          <p:spPr>
            <a:xfrm>
              <a:off x="4903748" y="578470"/>
              <a:ext cx="3451499" cy="4896600"/>
            </a:xfrm>
            <a:prstGeom prst="roundRect">
              <a:avLst>
                <a:gd fmla="val 1694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Shape 3186"/>
            <p:cNvSpPr/>
            <p:nvPr/>
          </p:nvSpPr>
          <p:spPr>
            <a:xfrm>
              <a:off x="4919330" y="578472"/>
              <a:ext cx="3443099" cy="51933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Shape 3187"/>
            <p:cNvSpPr/>
            <p:nvPr/>
          </p:nvSpPr>
          <p:spPr>
            <a:xfrm>
              <a:off x="4909712" y="376807"/>
              <a:ext cx="3432599" cy="33809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12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유물 도감</a:t>
              </a:r>
            </a:p>
          </p:txBody>
        </p:sp>
        <p:pic>
          <p:nvPicPr>
            <p:cNvPr id="3188" name="Shape 31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85910" y="5715475"/>
              <a:ext cx="3486300" cy="64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9" name="Shape 3189"/>
            <p:cNvSpPr/>
            <p:nvPr/>
          </p:nvSpPr>
          <p:spPr>
            <a:xfrm>
              <a:off x="5610144" y="5300021"/>
              <a:ext cx="2699399" cy="914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90" name="Shape 3190"/>
            <p:cNvCxnSpPr/>
            <p:nvPr/>
          </p:nvCxnSpPr>
          <p:spPr>
            <a:xfrm>
              <a:off x="4895989" y="5703105"/>
              <a:ext cx="3466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3191" name="Shape 3191"/>
            <p:cNvSpPr/>
            <p:nvPr/>
          </p:nvSpPr>
          <p:spPr>
            <a:xfrm>
              <a:off x="5695401" y="5771664"/>
              <a:ext cx="2489399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각 유물 최초 획득 시 </a:t>
              </a:r>
              <a:r>
                <a:rPr b="1" lang="en-US" sz="10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100 크라운</a:t>
              </a: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보상을 받을 수 있습니다</a:t>
              </a:r>
            </a:p>
          </p:txBody>
        </p:sp>
      </p:grpSp>
      <p:sp>
        <p:nvSpPr>
          <p:cNvPr id="3192" name="Shape 3192"/>
          <p:cNvSpPr/>
          <p:nvPr/>
        </p:nvSpPr>
        <p:spPr>
          <a:xfrm>
            <a:off x="4365866" y="788575"/>
            <a:ext cx="3458700" cy="49881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3" name="Shape 3193"/>
          <p:cNvGrpSpPr/>
          <p:nvPr/>
        </p:nvGrpSpPr>
        <p:grpSpPr>
          <a:xfrm>
            <a:off x="4278423" y="1131591"/>
            <a:ext cx="4005055" cy="4225078"/>
            <a:chOff x="4278423" y="1131591"/>
            <a:chExt cx="4005055" cy="4225078"/>
          </a:xfrm>
        </p:grpSpPr>
        <p:sp>
          <p:nvSpPr>
            <p:cNvPr id="3194" name="Shape 3194"/>
            <p:cNvSpPr/>
            <p:nvPr/>
          </p:nvSpPr>
          <p:spPr>
            <a:xfrm>
              <a:off x="4595042" y="2096384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Shape 3195"/>
            <p:cNvSpPr/>
            <p:nvPr/>
          </p:nvSpPr>
          <p:spPr>
            <a:xfrm>
              <a:off x="4586746" y="2164784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ttearth.com/world/asia/korea/seoul/img/national_museum/national_museum33.jpg" id="3196" name="Shape 319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78423" y="1131591"/>
              <a:ext cx="1962000" cy="143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7" name="Shape 3197"/>
            <p:cNvSpPr/>
            <p:nvPr/>
          </p:nvSpPr>
          <p:spPr>
            <a:xfrm>
              <a:off x="6103162" y="1644901"/>
              <a:ext cx="1270199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Shape 3198"/>
            <p:cNvSpPr/>
            <p:nvPr/>
          </p:nvSpPr>
          <p:spPr>
            <a:xfrm>
              <a:off x="6094867" y="1713301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donga.com/photo/news/200807/200807180127_4.jpg" id="3199" name="Shape 319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13501" y="1131767"/>
              <a:ext cx="1115700" cy="93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0" name="Shape 3200"/>
            <p:cNvSpPr/>
            <p:nvPr/>
          </p:nvSpPr>
          <p:spPr>
            <a:xfrm>
              <a:off x="5686707" y="2987843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Shape 3201"/>
            <p:cNvSpPr/>
            <p:nvPr/>
          </p:nvSpPr>
          <p:spPr>
            <a:xfrm>
              <a:off x="5678412" y="3056243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boomup.chosun.com/site/data/img_dir/2008/10/06/2008100601373_0.jpg" id="3202" name="Shape 3202"/>
            <p:cNvPicPr preferRelativeResize="0"/>
            <p:nvPr/>
          </p:nvPicPr>
          <p:blipFill rotWithShape="1">
            <a:blip r:embed="rId7">
              <a:alphaModFix/>
            </a:blip>
            <a:srcRect b="0" l="44351" r="0" t="0"/>
            <a:stretch/>
          </p:blipFill>
          <p:spPr>
            <a:xfrm>
              <a:off x="5812876" y="2157048"/>
              <a:ext cx="974700" cy="1255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3" name="Shape 3203"/>
            <p:cNvSpPr/>
            <p:nvPr/>
          </p:nvSpPr>
          <p:spPr>
            <a:xfrm>
              <a:off x="7013278" y="3681787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Shape 3204"/>
            <p:cNvSpPr/>
            <p:nvPr/>
          </p:nvSpPr>
          <p:spPr>
            <a:xfrm>
              <a:off x="7004982" y="3750187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donga.com/photo/news/200804/200804050094.jpg" id="3205" name="Shape 3205"/>
            <p:cNvPicPr preferRelativeResize="0"/>
            <p:nvPr/>
          </p:nvPicPr>
          <p:blipFill rotWithShape="1">
            <a:blip r:embed="rId8">
              <a:alphaModFix/>
            </a:blip>
            <a:srcRect b="0" l="0" r="26177" t="0"/>
            <a:stretch/>
          </p:blipFill>
          <p:spPr>
            <a:xfrm>
              <a:off x="7041590" y="2933594"/>
              <a:ext cx="794700" cy="108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6" name="Shape 3206"/>
            <p:cNvSpPr/>
            <p:nvPr/>
          </p:nvSpPr>
          <p:spPr>
            <a:xfrm>
              <a:off x="4469594" y="3579844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Shape 3207"/>
            <p:cNvSpPr/>
            <p:nvPr/>
          </p:nvSpPr>
          <p:spPr>
            <a:xfrm>
              <a:off x="4461300" y="3648244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donga.com/docs/magazine/shin/2008/05/06/200805060500002/image/200805060500002_5.jpg" id="3208" name="Shape 3208"/>
            <p:cNvPicPr preferRelativeResize="0"/>
            <p:nvPr/>
          </p:nvPicPr>
          <p:blipFill rotWithShape="1">
            <a:blip r:embed="rId9">
              <a:alphaModFix/>
            </a:blip>
            <a:srcRect b="0" l="0" r="45483" t="0"/>
            <a:stretch/>
          </p:blipFill>
          <p:spPr>
            <a:xfrm>
              <a:off x="4608107" y="2858461"/>
              <a:ext cx="1050900" cy="106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9" name="Shape 3209"/>
            <p:cNvSpPr/>
            <p:nvPr/>
          </p:nvSpPr>
          <p:spPr>
            <a:xfrm>
              <a:off x="4574246" y="4877269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Shape 3210"/>
            <p:cNvSpPr/>
            <p:nvPr/>
          </p:nvSpPr>
          <p:spPr>
            <a:xfrm>
              <a:off x="4565951" y="4945669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Shape 3211"/>
            <p:cNvSpPr/>
            <p:nvPr/>
          </p:nvSpPr>
          <p:spPr>
            <a:xfrm>
              <a:off x="6132951" y="4598851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Shape 3212"/>
            <p:cNvSpPr/>
            <p:nvPr/>
          </p:nvSpPr>
          <p:spPr>
            <a:xfrm>
              <a:off x="6124657" y="4667251"/>
              <a:ext cx="1270200" cy="411000"/>
            </a:xfrm>
            <a:prstGeom prst="ellipse">
              <a:avLst/>
            </a:prstGeom>
            <a:noFill/>
            <a:ln cap="flat" cmpd="sng" w="12700">
              <a:solidFill>
                <a:srgbClr val="B3C6E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ojsfile.ohmynews.com/STD_IMG_FILE/2008/1023/IE000975152_STD.JPG" id="3213" name="Shape 3213"/>
            <p:cNvPicPr preferRelativeResize="0"/>
            <p:nvPr/>
          </p:nvPicPr>
          <p:blipFill rotWithShape="1">
            <a:blip r:embed="rId10">
              <a:alphaModFix/>
            </a:blip>
            <a:srcRect b="0" l="73871" r="0" t="0"/>
            <a:stretch/>
          </p:blipFill>
          <p:spPr>
            <a:xfrm>
              <a:off x="4899128" y="4202523"/>
              <a:ext cx="595200" cy="104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www.korea.kr/newsWeb/resources/attaches/2012.11/27/%EB%8F%84%EC%9E%90%EA%B8%B0.jpg" id="3214" name="Shape 3214"/>
            <p:cNvPicPr preferRelativeResize="0"/>
            <p:nvPr/>
          </p:nvPicPr>
          <p:blipFill rotWithShape="1">
            <a:blip r:embed="rId11">
              <a:alphaModFix/>
            </a:blip>
            <a:srcRect b="14121" l="0" r="47229" t="2711"/>
            <a:stretch/>
          </p:blipFill>
          <p:spPr>
            <a:xfrm>
              <a:off x="6283214" y="3892989"/>
              <a:ext cx="886800" cy="1077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15" name="Shape 3215"/>
            <p:cNvGrpSpPr/>
            <p:nvPr/>
          </p:nvGrpSpPr>
          <p:grpSpPr>
            <a:xfrm>
              <a:off x="5477614" y="4979548"/>
              <a:ext cx="308100" cy="276900"/>
              <a:chOff x="2787152" y="3834201"/>
              <a:chExt cx="308100" cy="276900"/>
            </a:xfrm>
          </p:grpSpPr>
          <p:sp>
            <p:nvSpPr>
              <p:cNvPr id="3216" name="Shape 3216"/>
              <p:cNvSpPr/>
              <p:nvPr/>
            </p:nvSpPr>
            <p:spPr>
              <a:xfrm>
                <a:off x="2822430" y="3863730"/>
                <a:ext cx="221700" cy="218100"/>
              </a:xfrm>
              <a:prstGeom prst="ellipse">
                <a:avLst/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12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7" name="Shape 3217"/>
              <p:cNvSpPr/>
              <p:nvPr/>
            </p:nvSpPr>
            <p:spPr>
              <a:xfrm>
                <a:off x="2787152" y="3834201"/>
                <a:ext cx="308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</a:p>
            </p:txBody>
          </p:sp>
        </p:grpSp>
        <p:grpSp>
          <p:nvGrpSpPr>
            <p:cNvPr id="3218" name="Shape 3218"/>
            <p:cNvGrpSpPr/>
            <p:nvPr/>
          </p:nvGrpSpPr>
          <p:grpSpPr>
            <a:xfrm>
              <a:off x="6682783" y="3051531"/>
              <a:ext cx="308100" cy="276900"/>
              <a:chOff x="2787152" y="3834201"/>
              <a:chExt cx="308100" cy="276900"/>
            </a:xfrm>
          </p:grpSpPr>
          <p:sp>
            <p:nvSpPr>
              <p:cNvPr id="3219" name="Shape 3219"/>
              <p:cNvSpPr/>
              <p:nvPr/>
            </p:nvSpPr>
            <p:spPr>
              <a:xfrm>
                <a:off x="2822430" y="3863730"/>
                <a:ext cx="221700" cy="218100"/>
              </a:xfrm>
              <a:prstGeom prst="ellipse">
                <a:avLst/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12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0" name="Shape 3220"/>
              <p:cNvSpPr/>
              <p:nvPr/>
            </p:nvSpPr>
            <p:spPr>
              <a:xfrm>
                <a:off x="2787152" y="3834201"/>
                <a:ext cx="308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</a:p>
            </p:txBody>
          </p:sp>
        </p:grpSp>
      </p:grpSp>
      <p:sp>
        <p:nvSpPr>
          <p:cNvPr id="3221" name="Shape 3221"/>
          <p:cNvSpPr/>
          <p:nvPr/>
        </p:nvSpPr>
        <p:spPr>
          <a:xfrm>
            <a:off x="7836986" y="2998284"/>
            <a:ext cx="806700" cy="150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2" name="Shape 32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393603" y="1201894"/>
            <a:ext cx="1266300" cy="11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3" name="Shape 32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792988" y="981283"/>
            <a:ext cx="1266300" cy="111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4" name="Shape 3224"/>
          <p:cNvSpPr/>
          <p:nvPr/>
        </p:nvSpPr>
        <p:spPr>
          <a:xfrm>
            <a:off x="8274486" y="965500"/>
            <a:ext cx="3329400" cy="2085900"/>
          </a:xfrm>
          <a:prstGeom prst="roundRect">
            <a:avLst>
              <a:gd fmla="val 2168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5" name="Shape 3225"/>
          <p:cNvSpPr/>
          <p:nvPr/>
        </p:nvSpPr>
        <p:spPr>
          <a:xfrm>
            <a:off x="9183536" y="1174266"/>
            <a:ext cx="2336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 공격력 증가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 공격력 증가      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건물건축 속도 가속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과학연구 속도 가속</a:t>
            </a:r>
          </a:p>
        </p:txBody>
      </p:sp>
      <p:sp>
        <p:nvSpPr>
          <p:cNvPr id="3226" name="Shape 3226"/>
          <p:cNvSpPr/>
          <p:nvPr/>
        </p:nvSpPr>
        <p:spPr>
          <a:xfrm>
            <a:off x="10892281" y="1175125"/>
            <a:ext cx="639900" cy="861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10.20%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      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7" name="Shape 3227"/>
          <p:cNvSpPr/>
          <p:nvPr/>
        </p:nvSpPr>
        <p:spPr>
          <a:xfrm>
            <a:off x="8274485" y="724289"/>
            <a:ext cx="3329400" cy="2769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황금 가면</a:t>
            </a:r>
          </a:p>
        </p:txBody>
      </p:sp>
      <p:cxnSp>
        <p:nvCxnSpPr>
          <p:cNvPr id="3228" name="Shape 3228"/>
          <p:cNvCxnSpPr/>
          <p:nvPr/>
        </p:nvCxnSpPr>
        <p:spPr>
          <a:xfrm>
            <a:off x="8425824" y="2058958"/>
            <a:ext cx="3026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29" name="Shape 3229"/>
          <p:cNvSpPr/>
          <p:nvPr/>
        </p:nvSpPr>
        <p:spPr>
          <a:xfrm>
            <a:off x="8334047" y="2109046"/>
            <a:ext cx="3108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황금 가면에 대한 설명을 넣어 주도록 한다.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부분은 유물 조사 하는 과정에서 내용을 넣을 수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없다면 팝업창을 수정 하도록 한다.</a:t>
            </a:r>
          </a:p>
        </p:txBody>
      </p:sp>
      <p:sp>
        <p:nvSpPr>
          <p:cNvPr id="3230" name="Shape 3230"/>
          <p:cNvSpPr/>
          <p:nvPr/>
        </p:nvSpPr>
        <p:spPr>
          <a:xfrm>
            <a:off x="7497940" y="1493566"/>
            <a:ext cx="708000" cy="276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1" name="Shape 3231"/>
          <p:cNvSpPr/>
          <p:nvPr/>
        </p:nvSpPr>
        <p:spPr>
          <a:xfrm>
            <a:off x="8402439" y="1158525"/>
            <a:ext cx="757200" cy="688500"/>
          </a:xfrm>
          <a:prstGeom prst="roundRect">
            <a:avLst>
              <a:gd fmla="val 12131" name="adj"/>
            </a:avLst>
          </a:prstGeom>
          <a:solidFill>
            <a:schemeClr val="accent2"/>
          </a:solidFill>
          <a:ln cap="flat" cmpd="sng" w="38100">
            <a:solidFill>
              <a:srgbClr val="52525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donga.com/photo/news/200807/200807180127_4.jpg" id="3232" name="Shape 323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434732" y="1221555"/>
            <a:ext cx="692700" cy="5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Shape 3237"/>
          <p:cNvSpPr txBox="1"/>
          <p:nvPr/>
        </p:nvSpPr>
        <p:spPr>
          <a:xfrm>
            <a:off x="584420" y="667910"/>
            <a:ext cx="3325200" cy="313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도감 참고 자료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도감은 박물관 같은 느낌이 나게 디자인이 되어지면 좋을 거 같습니다. 우측에 이미지를 참고 하여 주시길 바랍니다 ~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이미지 참고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유물 이미지는 우측에 이미지 하고 느낌으로 리얼하면서 입체 적인 느낌으로 제작이 되어야 할거 같습니다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8" name="Shape 3238"/>
          <p:cNvSpPr/>
          <p:nvPr/>
        </p:nvSpPr>
        <p:spPr>
          <a:xfrm>
            <a:off x="215538" y="142595"/>
            <a:ext cx="250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도감 이미지 컨셉</a:t>
            </a:r>
          </a:p>
        </p:txBody>
      </p:sp>
      <p:pic>
        <p:nvPicPr>
          <p:cNvPr id="3239" name="Shape 3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2310" y="970729"/>
            <a:ext cx="1979700" cy="35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0" name="Shape 3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2737" y="970729"/>
            <a:ext cx="1979700" cy="35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1" name="Shape 32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3166" y="970729"/>
            <a:ext cx="1979700" cy="35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2" name="Shape 32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17050" y="972955"/>
            <a:ext cx="1979700" cy="35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/>
        </p:nvSpPr>
        <p:spPr>
          <a:xfrm>
            <a:off x="1013629" y="667910"/>
            <a:ext cx="10667400" cy="50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소 유물 복원 상태 액션 버튼 기능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유물을 복원 하고 있는 상태 입니다.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 : “크라운” 을 사용 하여 즉시 가속을 진행 할 수 있습니다.(남은 시간 만큼에 대한 크라운 비용)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가속 : 가속 아이템을 사용 하여 복원 시간을 감소 시킬 수 있습니다.(가속 아이템을 사용 하여 시간을 감소) 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보관함 : 건물을 선택 하고 보관함 액션 버튼을 통해서 자신이 보유한 유물 조각 및 유물 완성품을 확인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 : 건물을 선택 하고 상세정보 액션 버튼을 통해서 유물 복원소 건물의 레벨 마다 상승 하는 수치 정보를 확인 할 수 있습니다.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유물 복원 진행 시 일반 시간 감소 아이템 / 복원 시간 감소 아이템을 사용 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유물 복원 카테고리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건물을 선택 하여 복원 액션 버튼을 클릭 하여 유물 복원 카테고리 화면으로 진입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공용국가 유물 + 8개의 국가 유물 카테고리로 구성 되어집니다.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카테고리 화면에서 원하는 카테고리를 선택 하여 해당 하는 유물 리스트 화면으로 이동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복원을 진행 하고 있는 상태의 경우 해당 하는 카테고리에 “유물 복원을 진행 하고 있습니다” 표시를 해주도록 합니다.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카테고리 순서는 데이터 테이블 구성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선택 이후 첫 번째 카테고리는 공용 유물 두 번째 카테고리는 자신이 선택한 국가로 나오게 되어집니다. 세 번째 순서 부터는 데이터 테이블에 정이 되어져 있는 순서로 카테고리를 배치 합니다.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유물 복원 카테고리 화면에서 유물 보관함 버튼을 눌러서 유물 보관함 화면으로 바로 이동 할 수 있습니다.</a:t>
            </a:r>
          </a:p>
        </p:txBody>
      </p:sp>
      <p:sp>
        <p:nvSpPr>
          <p:cNvPr id="132" name="Shape 132"/>
          <p:cNvSpPr/>
          <p:nvPr/>
        </p:nvSpPr>
        <p:spPr>
          <a:xfrm>
            <a:off x="215538" y="142595"/>
            <a:ext cx="14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204548" y="142595"/>
            <a:ext cx="175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flow</a:t>
            </a:r>
          </a:p>
        </p:txBody>
      </p:sp>
      <p:sp>
        <p:nvSpPr>
          <p:cNvPr id="138" name="Shape 138"/>
          <p:cNvSpPr/>
          <p:nvPr/>
        </p:nvSpPr>
        <p:spPr>
          <a:xfrm>
            <a:off x="580979" y="922466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</a:t>
            </a:r>
          </a:p>
        </p:txBody>
      </p:sp>
      <p:sp>
        <p:nvSpPr>
          <p:cNvPr id="139" name="Shape 139"/>
          <p:cNvSpPr/>
          <p:nvPr/>
        </p:nvSpPr>
        <p:spPr>
          <a:xfrm>
            <a:off x="580979" y="1576891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복원소 선택</a:t>
            </a:r>
          </a:p>
        </p:txBody>
      </p:sp>
      <p:cxnSp>
        <p:nvCxnSpPr>
          <p:cNvPr id="140" name="Shape 140"/>
          <p:cNvCxnSpPr>
            <a:stCxn id="138" idx="2"/>
            <a:endCxn id="139" idx="0"/>
          </p:cNvCxnSpPr>
          <p:nvPr/>
        </p:nvCxnSpPr>
        <p:spPr>
          <a:xfrm>
            <a:off x="1255829" y="1336766"/>
            <a:ext cx="0" cy="240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41" name="Shape 141"/>
          <p:cNvCxnSpPr>
            <a:stCxn id="139" idx="3"/>
          </p:cNvCxnSpPr>
          <p:nvPr/>
        </p:nvCxnSpPr>
        <p:spPr>
          <a:xfrm flipH="1" rot="10800000">
            <a:off x="1930679" y="1129441"/>
            <a:ext cx="433800" cy="6546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42" name="Shape 142"/>
          <p:cNvSpPr/>
          <p:nvPr/>
        </p:nvSpPr>
        <p:spPr>
          <a:xfrm>
            <a:off x="2374184" y="922049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복원 액션 아이콘 클릭</a:t>
            </a:r>
          </a:p>
        </p:txBody>
      </p:sp>
      <p:cxnSp>
        <p:nvCxnSpPr>
          <p:cNvPr id="143" name="Shape 143"/>
          <p:cNvCxnSpPr>
            <a:stCxn id="142" idx="3"/>
          </p:cNvCxnSpPr>
          <p:nvPr/>
        </p:nvCxnSpPr>
        <p:spPr>
          <a:xfrm flipH="1" rot="10800000">
            <a:off x="3723884" y="1128299"/>
            <a:ext cx="421200" cy="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44" name="Shape 144"/>
          <p:cNvSpPr/>
          <p:nvPr/>
        </p:nvSpPr>
        <p:spPr>
          <a:xfrm>
            <a:off x="5915726" y="920965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리스트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(복원할 유물 선택)</a:t>
            </a:r>
          </a:p>
        </p:txBody>
      </p:sp>
      <p:cxnSp>
        <p:nvCxnSpPr>
          <p:cNvPr id="145" name="Shape 145"/>
          <p:cNvCxnSpPr>
            <a:endCxn id="144" idx="1"/>
          </p:cNvCxnSpPr>
          <p:nvPr/>
        </p:nvCxnSpPr>
        <p:spPr>
          <a:xfrm flipH="1" rot="10800000">
            <a:off x="5494526" y="1128115"/>
            <a:ext cx="4212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46" name="Shape 146"/>
          <p:cNvCxnSpPr/>
          <p:nvPr/>
        </p:nvCxnSpPr>
        <p:spPr>
          <a:xfrm flipH="1" rot="10800000">
            <a:off x="7282557" y="1127833"/>
            <a:ext cx="4212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47" name="Shape 147"/>
          <p:cNvSpPr/>
          <p:nvPr/>
        </p:nvSpPr>
        <p:spPr>
          <a:xfrm>
            <a:off x="9462499" y="910194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불가</a:t>
            </a:r>
          </a:p>
        </p:txBody>
      </p:sp>
      <p:cxnSp>
        <p:nvCxnSpPr>
          <p:cNvPr id="148" name="Shape 148"/>
          <p:cNvCxnSpPr>
            <a:endCxn id="147" idx="1"/>
          </p:cNvCxnSpPr>
          <p:nvPr/>
        </p:nvCxnSpPr>
        <p:spPr>
          <a:xfrm flipH="1" rot="10800000">
            <a:off x="9041299" y="1117344"/>
            <a:ext cx="4212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49" name="Shape 149"/>
          <p:cNvSpPr/>
          <p:nvPr/>
        </p:nvSpPr>
        <p:spPr>
          <a:xfrm>
            <a:off x="9008031" y="884140"/>
            <a:ext cx="455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</a:p>
        </p:txBody>
      </p:sp>
      <p:sp>
        <p:nvSpPr>
          <p:cNvPr id="150" name="Shape 150"/>
          <p:cNvSpPr/>
          <p:nvPr/>
        </p:nvSpPr>
        <p:spPr>
          <a:xfrm>
            <a:off x="7712490" y="1579346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버튼 클릭</a:t>
            </a:r>
          </a:p>
        </p:txBody>
      </p:sp>
      <p:sp>
        <p:nvSpPr>
          <p:cNvPr id="151" name="Shape 151"/>
          <p:cNvSpPr/>
          <p:nvPr/>
        </p:nvSpPr>
        <p:spPr>
          <a:xfrm>
            <a:off x="8387303" y="1343025"/>
            <a:ext cx="40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</a:p>
        </p:txBody>
      </p:sp>
      <p:sp>
        <p:nvSpPr>
          <p:cNvPr id="152" name="Shape 152"/>
          <p:cNvSpPr/>
          <p:nvPr/>
        </p:nvSpPr>
        <p:spPr>
          <a:xfrm>
            <a:off x="4137980" y="920716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카테고리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(카테고리 선택)</a:t>
            </a:r>
          </a:p>
        </p:txBody>
      </p:sp>
      <p:sp>
        <p:nvSpPr>
          <p:cNvPr id="153" name="Shape 153"/>
          <p:cNvSpPr/>
          <p:nvPr/>
        </p:nvSpPr>
        <p:spPr>
          <a:xfrm>
            <a:off x="7712490" y="919525"/>
            <a:ext cx="1349700" cy="413700"/>
          </a:xfrm>
          <a:prstGeom prst="frame">
            <a:avLst>
              <a:gd fmla="val 8275" name="adj1"/>
            </a:avLst>
          </a:prstGeom>
          <a:solidFill>
            <a:srgbClr val="FFD966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복원할 유물 조각을 4개를 보유 하고 있는가 ?</a:t>
            </a:r>
          </a:p>
        </p:txBody>
      </p:sp>
      <p:cxnSp>
        <p:nvCxnSpPr>
          <p:cNvPr id="154" name="Shape 154"/>
          <p:cNvCxnSpPr>
            <a:stCxn id="153" idx="2"/>
            <a:endCxn id="150" idx="0"/>
          </p:cNvCxnSpPr>
          <p:nvPr/>
        </p:nvCxnSpPr>
        <p:spPr>
          <a:xfrm>
            <a:off x="8387340" y="1333225"/>
            <a:ext cx="0" cy="24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55" name="Shape 155"/>
          <p:cNvSpPr/>
          <p:nvPr/>
        </p:nvSpPr>
        <p:spPr>
          <a:xfrm>
            <a:off x="7712490" y="2246043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시작</a:t>
            </a:r>
          </a:p>
        </p:txBody>
      </p:sp>
      <p:cxnSp>
        <p:nvCxnSpPr>
          <p:cNvPr id="156" name="Shape 156"/>
          <p:cNvCxnSpPr>
            <a:endCxn id="155" idx="0"/>
          </p:cNvCxnSpPr>
          <p:nvPr/>
        </p:nvCxnSpPr>
        <p:spPr>
          <a:xfrm>
            <a:off x="8387340" y="2000043"/>
            <a:ext cx="0" cy="24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57" name="Shape 157"/>
          <p:cNvSpPr/>
          <p:nvPr/>
        </p:nvSpPr>
        <p:spPr>
          <a:xfrm>
            <a:off x="7712490" y="2912741"/>
            <a:ext cx="1349700" cy="414299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등급 확률에 의해  결정 (등급 시간 결정)</a:t>
            </a:r>
          </a:p>
        </p:txBody>
      </p:sp>
      <p:cxnSp>
        <p:nvCxnSpPr>
          <p:cNvPr id="158" name="Shape 158"/>
          <p:cNvCxnSpPr>
            <a:endCxn id="157" idx="0"/>
          </p:cNvCxnSpPr>
          <p:nvPr/>
        </p:nvCxnSpPr>
        <p:spPr>
          <a:xfrm>
            <a:off x="8387340" y="2666741"/>
            <a:ext cx="0" cy="24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59" name="Shape 159"/>
          <p:cNvSpPr/>
          <p:nvPr/>
        </p:nvSpPr>
        <p:spPr>
          <a:xfrm>
            <a:off x="7712490" y="3573021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 진행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(복원 남은 시간)</a:t>
            </a:r>
          </a:p>
        </p:txBody>
      </p:sp>
      <p:cxnSp>
        <p:nvCxnSpPr>
          <p:cNvPr id="160" name="Shape 160"/>
          <p:cNvCxnSpPr>
            <a:endCxn id="159" idx="0"/>
          </p:cNvCxnSpPr>
          <p:nvPr/>
        </p:nvCxnSpPr>
        <p:spPr>
          <a:xfrm>
            <a:off x="8387340" y="3327021"/>
            <a:ext cx="0" cy="24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61" name="Shape 161"/>
          <p:cNvSpPr/>
          <p:nvPr/>
        </p:nvSpPr>
        <p:spPr>
          <a:xfrm>
            <a:off x="7712490" y="4233301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복원완료</a:t>
            </a:r>
          </a:p>
        </p:txBody>
      </p:sp>
      <p:cxnSp>
        <p:nvCxnSpPr>
          <p:cNvPr id="162" name="Shape 162"/>
          <p:cNvCxnSpPr>
            <a:endCxn id="161" idx="0"/>
          </p:cNvCxnSpPr>
          <p:nvPr/>
        </p:nvCxnSpPr>
        <p:spPr>
          <a:xfrm>
            <a:off x="8387340" y="3987301"/>
            <a:ext cx="0" cy="24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63" name="Shape 163"/>
          <p:cNvSpPr/>
          <p:nvPr/>
        </p:nvSpPr>
        <p:spPr>
          <a:xfrm>
            <a:off x="7707202" y="4893580"/>
            <a:ext cx="1349700" cy="41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획득</a:t>
            </a:r>
          </a:p>
        </p:txBody>
      </p:sp>
      <p:cxnSp>
        <p:nvCxnSpPr>
          <p:cNvPr id="164" name="Shape 164"/>
          <p:cNvCxnSpPr>
            <a:endCxn id="163" idx="0"/>
          </p:cNvCxnSpPr>
          <p:nvPr/>
        </p:nvCxnSpPr>
        <p:spPr>
          <a:xfrm>
            <a:off x="8382052" y="4647580"/>
            <a:ext cx="0" cy="24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65" name="Shape 165"/>
          <p:cNvSpPr/>
          <p:nvPr/>
        </p:nvSpPr>
        <p:spPr>
          <a:xfrm>
            <a:off x="5915726" y="3573021"/>
            <a:ext cx="1349699" cy="413700"/>
          </a:xfrm>
          <a:prstGeom prst="frame">
            <a:avLst>
              <a:gd fmla="val 8275" name="adj1"/>
            </a:avLst>
          </a:prstGeom>
          <a:solidFill>
            <a:srgbClr val="FFD966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 크라운“ 을 사용 즉시 복원을 진행 하였는가 ?</a:t>
            </a:r>
          </a:p>
        </p:txBody>
      </p:sp>
      <p:cxnSp>
        <p:nvCxnSpPr>
          <p:cNvPr id="166" name="Shape 166"/>
          <p:cNvCxnSpPr>
            <a:stCxn id="159" idx="1"/>
            <a:endCxn id="165" idx="3"/>
          </p:cNvCxnSpPr>
          <p:nvPr/>
        </p:nvCxnSpPr>
        <p:spPr>
          <a:xfrm rot="10800000">
            <a:off x="7265490" y="3779871"/>
            <a:ext cx="4470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67" name="Shape 167"/>
          <p:cNvCxnSpPr>
            <a:stCxn id="165" idx="2"/>
            <a:endCxn id="161" idx="1"/>
          </p:cNvCxnSpPr>
          <p:nvPr/>
        </p:nvCxnSpPr>
        <p:spPr>
          <a:xfrm flipH="1" rot="-5400000">
            <a:off x="6924776" y="3652521"/>
            <a:ext cx="453600" cy="11220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